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50" r:id="rId5"/>
  </p:sldMasterIdLst>
  <p:notesMasterIdLst>
    <p:notesMasterId r:id="rId67"/>
  </p:notesMasterIdLst>
  <p:sldIdLst>
    <p:sldId id="256" r:id="rId6"/>
    <p:sldId id="335" r:id="rId7"/>
    <p:sldId id="322" r:id="rId8"/>
    <p:sldId id="311" r:id="rId9"/>
    <p:sldId id="321" r:id="rId10"/>
    <p:sldId id="382" r:id="rId11"/>
    <p:sldId id="383" r:id="rId12"/>
    <p:sldId id="284" r:id="rId13"/>
    <p:sldId id="306" r:id="rId14"/>
    <p:sldId id="304" r:id="rId15"/>
    <p:sldId id="305" r:id="rId16"/>
    <p:sldId id="302" r:id="rId17"/>
    <p:sldId id="339" r:id="rId18"/>
    <p:sldId id="346" r:id="rId19"/>
    <p:sldId id="352" r:id="rId20"/>
    <p:sldId id="345" r:id="rId21"/>
    <p:sldId id="338" r:id="rId22"/>
    <p:sldId id="347" r:id="rId23"/>
    <p:sldId id="296" r:id="rId24"/>
    <p:sldId id="303" r:id="rId25"/>
    <p:sldId id="344" r:id="rId26"/>
    <p:sldId id="348" r:id="rId27"/>
    <p:sldId id="349" r:id="rId28"/>
    <p:sldId id="350" r:id="rId29"/>
    <p:sldId id="354" r:id="rId30"/>
    <p:sldId id="355" r:id="rId31"/>
    <p:sldId id="298" r:id="rId32"/>
    <p:sldId id="351" r:id="rId33"/>
    <p:sldId id="356" r:id="rId34"/>
    <p:sldId id="357" r:id="rId35"/>
    <p:sldId id="358" r:id="rId36"/>
    <p:sldId id="359" r:id="rId37"/>
    <p:sldId id="360" r:id="rId38"/>
    <p:sldId id="361" r:id="rId39"/>
    <p:sldId id="363" r:id="rId40"/>
    <p:sldId id="362" r:id="rId41"/>
    <p:sldId id="365" r:id="rId42"/>
    <p:sldId id="364" r:id="rId43"/>
    <p:sldId id="372" r:id="rId44"/>
    <p:sldId id="312" r:id="rId45"/>
    <p:sldId id="366" r:id="rId46"/>
    <p:sldId id="334" r:id="rId47"/>
    <p:sldId id="368" r:id="rId48"/>
    <p:sldId id="369" r:id="rId49"/>
    <p:sldId id="370" r:id="rId50"/>
    <p:sldId id="371" r:id="rId51"/>
    <p:sldId id="367" r:id="rId52"/>
    <p:sldId id="314" r:id="rId53"/>
    <p:sldId id="315" r:id="rId54"/>
    <p:sldId id="373" r:id="rId55"/>
    <p:sldId id="309" r:id="rId56"/>
    <p:sldId id="308" r:id="rId57"/>
    <p:sldId id="375" r:id="rId58"/>
    <p:sldId id="331" r:id="rId59"/>
    <p:sldId id="377" r:id="rId60"/>
    <p:sldId id="378" r:id="rId61"/>
    <p:sldId id="379" r:id="rId62"/>
    <p:sldId id="381" r:id="rId63"/>
    <p:sldId id="333" r:id="rId64"/>
    <p:sldId id="380" r:id="rId65"/>
    <p:sldId id="280" r:id="rId66"/>
  </p:sldIdLst>
  <p:sldSz cx="12192000" cy="6858000"/>
  <p:notesSz cx="6858000" cy="9144000"/>
  <p:embeddedFontLst>
    <p:embeddedFont>
      <p:font typeface="Aldhabi" panose="01000000000000000000" pitchFamily="2" charset="-78"/>
      <p:regular r:id="rId68"/>
    </p:embeddedFont>
    <p:embeddedFont>
      <p:font typeface="Calibri" panose="020F0502020204030204" pitchFamily="34" charset="0"/>
      <p:regular r:id="rId69"/>
      <p:bold r:id="rId70"/>
      <p:italic r:id="rId71"/>
      <p:boldItalic r:id="rId72"/>
    </p:embeddedFont>
    <p:embeddedFont>
      <p:font typeface="Quattrocento Sans" panose="020B0604020202020204" charset="0"/>
      <p:regular r:id="rId73"/>
      <p:bold r:id="rId74"/>
      <p:italic r:id="rId75"/>
      <p:boldItalic r:id="rId76"/>
    </p:embeddedFont>
    <p:embeddedFont>
      <p:font typeface="Segoe UI" panose="020B0502040204020203"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275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91" roundtripDataSignature="AMtx7mjYsTnBNGYRBaCk0ui1zKpF2EbGY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111731-E2DA-6896-8147-8173291696C3}" name="Mohabuth, Zubayr M." initials="MM" userId="S::zubayr.m.mohabuth@accenture.com::0b12fa9e-09a6-493b-83da-214d157a56e8" providerId="AD"/>
  <p188:author id="{4C362FF6-358E-7B3D-A370-15B70539420A}" name="Seewochurn, Preety M." initials="SM" userId="S::preety.m.seewochurn@accenture.com::614985a3-b1dc-4424-8437-75cec21b771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eewochurn, Preety M." initials="SM" lastIdx="1" clrIdx="0">
    <p:extLst>
      <p:ext uri="{19B8F6BF-5375-455C-9EA6-DF929625EA0E}">
        <p15:presenceInfo xmlns:p15="http://schemas.microsoft.com/office/powerpoint/2012/main" userId="S::preety.m.seewochurn@accenture.com::614985a3-b1dc-4424-8437-75cec21b7716" providerId="AD"/>
      </p:ext>
    </p:extLst>
  </p:cmAuthor>
  <p:cmAuthor id="2" name="Mohabuth, Zubayr M." initials="MZM" lastIdx="1" clrIdx="1">
    <p:extLst>
      <p:ext uri="{19B8F6BF-5375-455C-9EA6-DF929625EA0E}">
        <p15:presenceInfo xmlns:p15="http://schemas.microsoft.com/office/powerpoint/2012/main" userId="S::zubayr.m.mohabuth@accenture.com::0b12fa9e-09a6-493b-83da-214d157a56e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17699A-5C2D-4D98-8CCF-A7E1D6CDA7CE}" v="2613" dt="2022-03-09T13:36:58.325"/>
    <p1510:client id="{7DD38349-752A-FACD-4339-4950798DCB59}" v="51" dt="2022-03-09T13:19:10.910"/>
    <p1510:client id="{FACB5B80-408C-48D9-8C30-0C9ECEDE2657}" v="2" dt="2022-03-10T12:44:06.9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172" autoAdjust="0"/>
  </p:normalViewPr>
  <p:slideViewPr>
    <p:cSldViewPr snapToGrid="0">
      <p:cViewPr varScale="1">
        <p:scale>
          <a:sx n="87" d="100"/>
          <a:sy n="87" d="100"/>
        </p:scale>
        <p:origin x="1476" y="84"/>
      </p:cViewPr>
      <p:guideLst>
        <p:guide pos="3840"/>
        <p:guide orient="horz" pos="275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font" Target="fonts/font1.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Master" Target="slideMasters/slideMaster2.xml"/><Relationship Id="rId95"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5.fntdata"/><Relationship Id="rId80" Type="http://schemas.openxmlformats.org/officeDocument/2006/relationships/font" Target="fonts/font13.fntdata"/><Relationship Id="rId93" Type="http://schemas.openxmlformats.org/officeDocument/2006/relationships/presProps" Target="presProps.xml"/><Relationship Id="rId98"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3.fntdata"/><Relationship Id="rId75" Type="http://schemas.openxmlformats.org/officeDocument/2006/relationships/font" Target="fonts/font8.fntdata"/><Relationship Id="rId91" Type="http://customschemas.google.com/relationships/presentationmetadata" Target="metadata"/><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6.fntdata"/><Relationship Id="rId78" Type="http://schemas.openxmlformats.org/officeDocument/2006/relationships/font" Target="fonts/font11.fntdata"/><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9.fntdata"/><Relationship Id="rId97"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font" Target="fonts/font4.fntdata"/><Relationship Id="rId92"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61"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indent="0"/>
            <a:endParaRPr lang="en-US" dirty="0"/>
          </a:p>
        </p:txBody>
      </p:sp>
      <p:sp>
        <p:nvSpPr>
          <p:cNvPr id="402" name="Google Shape;40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16</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06182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18</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9366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AutoNum type="arabicPeriod"/>
            </a:pPr>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19</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36747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20</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3987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AutoNum type="arabicPeriod"/>
            </a:pPr>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21</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1482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22</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4823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23</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0738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24</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1597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25</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3269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26</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4508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3</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6344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28</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7690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29</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0464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30</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7834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build the derived column’s expression, click on either Enter Expression textbox or open the expression builder to construct your logic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31</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7830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32</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73736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more Derived Columns, click on Add above the column list or the plus icon next to an existing derived column.</a:t>
            </a:r>
          </a:p>
          <a:p>
            <a:r>
              <a:rPr lang="en-US" dirty="0"/>
              <a:t>Choose either Add Column or Add Column Pattern.</a:t>
            </a:r>
          </a:p>
          <a:p>
            <a:endParaRPr lang="en-US" dirty="0"/>
          </a:p>
          <a:p>
            <a:r>
              <a:rPr lang="en-US" dirty="0"/>
              <a:t>You choose Add Column Pattern in case where your schema is not explicitly defined or if you want to update a set of columns in bulk.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33</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6440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2 streams :</a:t>
            </a:r>
          </a:p>
          <a:p>
            <a:pPr>
              <a:buAutoNum type="arabicPeriod"/>
            </a:pPr>
            <a:r>
              <a:rPr lang="en-US" dirty="0" err="1"/>
              <a:t>NumOfColumnsOk</a:t>
            </a:r>
            <a:endParaRPr lang="en-US" dirty="0"/>
          </a:p>
          <a:p>
            <a:pPr>
              <a:buAutoNum type="arabicPeriod"/>
            </a:pPr>
            <a:r>
              <a:rPr lang="en-US" dirty="0" err="1"/>
              <a:t>NumOfColumnsKO</a:t>
            </a:r>
            <a:endParaRPr lang="en-US" dirty="0"/>
          </a:p>
          <a:p>
            <a:pPr marL="228600" indent="0">
              <a:buNone/>
            </a:pPr>
            <a:endParaRPr lang="en-US" dirty="0"/>
          </a:p>
          <a:p>
            <a:pPr marL="228600" indent="0">
              <a:buNone/>
            </a:pPr>
            <a:r>
              <a:rPr lang="en-US" dirty="0"/>
              <a:t>Routes data rows to different streams based on the matching conditions, i.e. , if the number of columns from Events.csv equals to the expected number of columns (which is 9) + 1 (‘RowNumber’) directs the data rows to the ‘</a:t>
            </a:r>
            <a:r>
              <a:rPr lang="en-US" dirty="0" err="1"/>
              <a:t>NumOfColumnsOk</a:t>
            </a:r>
            <a:r>
              <a:rPr lang="en-US" dirty="0"/>
              <a:t>’ stream or else the data rows will be directed to the ‘</a:t>
            </a:r>
            <a:r>
              <a:rPr lang="en-US" dirty="0" err="1"/>
              <a:t>NumOfColumnsKO</a:t>
            </a:r>
            <a:r>
              <a:rPr lang="en-US" dirty="0"/>
              <a:t>’ stream.</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34</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3038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35</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57374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36</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803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37</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013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4</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575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38</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0966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39</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8553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41</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31689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For example, Pipeline can have a set of activities that take data from ADLS and perform some transformation of data using U-SQL and load data in SQL DB</a:t>
            </a:r>
          </a:p>
          <a:p>
            <a:r>
              <a:rPr lang="en-US" dirty="0"/>
              <a:t> </a:t>
            </a:r>
          </a:p>
          <a:p>
            <a:r>
              <a:rPr lang="en-US" dirty="0"/>
              <a:t>Pipelines are created from the Factory Resources panel. To create a pipeline, select the ellipsis next to Pipelines and then select New pipeline. </a:t>
            </a:r>
          </a:p>
          <a:p>
            <a:r>
              <a:rPr lang="en-US" dirty="0"/>
              <a:t> On the Right side of the screen click on the Properties icon to rename the pipeline with a meaningful name.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42</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67905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Metadata activity can be used to retrieve specific metadata types such as </a:t>
            </a:r>
            <a:r>
              <a:rPr lang="en-US" err="1"/>
              <a:t>lastModified</a:t>
            </a:r>
            <a:r>
              <a:rPr lang="en-US"/>
              <a:t>, structure, </a:t>
            </a:r>
            <a:r>
              <a:rPr lang="en-US" err="1"/>
              <a:t>itemType</a:t>
            </a:r>
            <a:r>
              <a:rPr lang="en-US"/>
              <a:t>, </a:t>
            </a:r>
            <a:r>
              <a:rPr lang="en-US" err="1"/>
              <a:t>ItemName</a:t>
            </a:r>
            <a:r>
              <a:rPr lang="en-US"/>
              <a:t>, exists etc. </a:t>
            </a:r>
          </a:p>
          <a:p>
            <a:r>
              <a:rPr lang="en-US"/>
              <a:t>Example: If you want to validate a table or file which exists, specifying 'exists' in the Metadata activity will check if the file exist and will return true or false.</a:t>
            </a:r>
          </a:p>
          <a:p>
            <a:r>
              <a:rPr lang="en-US"/>
              <a:t>If the file is not found, the </a:t>
            </a:r>
            <a:r>
              <a:rPr lang="en-US" err="1"/>
              <a:t>MetaData</a:t>
            </a:r>
            <a:r>
              <a:rPr lang="en-US"/>
              <a:t> activity will fail.</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43</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7527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44</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8729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45</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077217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46</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51124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47</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12888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50</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049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5</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88080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53</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06626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a:latin typeface="Quattrocento Sans"/>
              <a:cs typeface="Arial"/>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54</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46157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a:latin typeface="Quattrocento Sans"/>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55</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19046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a:latin typeface="Quattrocento Sans"/>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56</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88525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a:latin typeface="Quattrocento Sans"/>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57</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224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59</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112942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60</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4621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6796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6</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0648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7</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35160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9</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3658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14</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6961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15</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53945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Aurora Wavetrim 1">
  <p:cSld name="Aurora Wavetrim 1">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12"/>
          <p:cNvSpPr/>
          <p:nvPr/>
        </p:nvSpPr>
        <p:spPr>
          <a:xfrm>
            <a:off x="12218648" y="576694"/>
            <a:ext cx="155791" cy="52753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2" name="Google Shape;32;p12"/>
          <p:cNvSpPr/>
          <p:nvPr/>
        </p:nvSpPr>
        <p:spPr>
          <a:xfrm>
            <a:off x="12218648" y="1153388"/>
            <a:ext cx="155791" cy="52753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3" name="Google Shape;33;p12"/>
          <p:cNvSpPr/>
          <p:nvPr/>
        </p:nvSpPr>
        <p:spPr>
          <a:xfrm>
            <a:off x="12215747" y="2306776"/>
            <a:ext cx="155791" cy="52753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4" name="Google Shape;34;p12"/>
          <p:cNvSpPr/>
          <p:nvPr/>
        </p:nvSpPr>
        <p:spPr>
          <a:xfrm>
            <a:off x="12215747" y="2883470"/>
            <a:ext cx="155791" cy="52753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5" name="Google Shape;35;p12"/>
          <p:cNvSpPr/>
          <p:nvPr/>
        </p:nvSpPr>
        <p:spPr>
          <a:xfrm>
            <a:off x="12215747" y="3460164"/>
            <a:ext cx="155791" cy="527538"/>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6" name="Google Shape;36;p12"/>
          <p:cNvSpPr/>
          <p:nvPr/>
        </p:nvSpPr>
        <p:spPr>
          <a:xfrm>
            <a:off x="12215747" y="4036858"/>
            <a:ext cx="155791" cy="527538"/>
          </a:xfrm>
          <a:prstGeom prst="rect">
            <a:avLst/>
          </a:prstGeom>
          <a:solidFill>
            <a:srgbClr val="006E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7" name="Google Shape;37;p12"/>
          <p:cNvSpPr/>
          <p:nvPr/>
        </p:nvSpPr>
        <p:spPr>
          <a:xfrm>
            <a:off x="12215747" y="1730082"/>
            <a:ext cx="155791" cy="527538"/>
          </a:xfrm>
          <a:prstGeom prst="rect">
            <a:avLst/>
          </a:prstGeom>
          <a:solidFill>
            <a:srgbClr val="89007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8" name="Google Shape;38;p12"/>
          <p:cNvSpPr/>
          <p:nvPr/>
        </p:nvSpPr>
        <p:spPr>
          <a:xfrm>
            <a:off x="12382950" y="576694"/>
            <a:ext cx="155791" cy="527538"/>
          </a:xfrm>
          <a:prstGeom prst="rect">
            <a:avLst/>
          </a:prstGeom>
          <a:solidFill>
            <a:srgbClr val="A50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9" name="Google Shape;39;p12"/>
          <p:cNvSpPr/>
          <p:nvPr/>
        </p:nvSpPr>
        <p:spPr>
          <a:xfrm>
            <a:off x="12382950" y="1153388"/>
            <a:ext cx="155791" cy="527538"/>
          </a:xfrm>
          <a:prstGeom prst="rect">
            <a:avLst/>
          </a:prstGeom>
          <a:solidFill>
            <a:srgbClr val="9E12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0" name="Google Shape;40;p12"/>
          <p:cNvSpPr/>
          <p:nvPr/>
        </p:nvSpPr>
        <p:spPr>
          <a:xfrm>
            <a:off x="12380049" y="2306776"/>
            <a:ext cx="155791" cy="527538"/>
          </a:xfrm>
          <a:prstGeom prst="rect">
            <a:avLst/>
          </a:prstGeom>
          <a:solidFill>
            <a:srgbClr val="E6A6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1" name="Google Shape;41;p12"/>
          <p:cNvSpPr/>
          <p:nvPr/>
        </p:nvSpPr>
        <p:spPr>
          <a:xfrm>
            <a:off x="12380049" y="2883470"/>
            <a:ext cx="155791" cy="527538"/>
          </a:xfrm>
          <a:prstGeom prst="rect">
            <a:avLst/>
          </a:prstGeom>
          <a:solidFill>
            <a:srgbClr val="0573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2" name="Google Shape;42;p12"/>
          <p:cNvSpPr/>
          <p:nvPr/>
        </p:nvSpPr>
        <p:spPr>
          <a:xfrm>
            <a:off x="12380049" y="3460164"/>
            <a:ext cx="155791" cy="527538"/>
          </a:xfrm>
          <a:prstGeom prst="rect">
            <a:avLst/>
          </a:prstGeom>
          <a:solidFill>
            <a:srgbClr val="005F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3" name="Google Shape;43;p12"/>
          <p:cNvSpPr/>
          <p:nvPr/>
        </p:nvSpPr>
        <p:spPr>
          <a:xfrm>
            <a:off x="12380049" y="4036858"/>
            <a:ext cx="155791" cy="527538"/>
          </a:xfrm>
          <a:prstGeom prst="rect">
            <a:avLst/>
          </a:prstGeom>
          <a:solidFill>
            <a:srgbClr val="05508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4" name="Google Shape;44;p12"/>
          <p:cNvSpPr/>
          <p:nvPr/>
        </p:nvSpPr>
        <p:spPr>
          <a:xfrm>
            <a:off x="12380049" y="1730082"/>
            <a:ext cx="155791" cy="527538"/>
          </a:xfrm>
          <a:prstGeom prst="rect">
            <a:avLst/>
          </a:prstGeom>
          <a:solidFill>
            <a:srgbClr val="5A14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5" name="Google Shape;45;p12"/>
          <p:cNvSpPr/>
          <p:nvPr/>
        </p:nvSpPr>
        <p:spPr>
          <a:xfrm>
            <a:off x="12218648" y="0"/>
            <a:ext cx="155791" cy="52753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6" name="Google Shape;46;p12"/>
          <p:cNvSpPr/>
          <p:nvPr/>
        </p:nvSpPr>
        <p:spPr>
          <a:xfrm>
            <a:off x="12382950" y="0"/>
            <a:ext cx="155791" cy="527538"/>
          </a:xfrm>
          <a:prstGeom prst="rect">
            <a:avLst/>
          </a:prstGeom>
          <a:solidFill>
            <a:srgbClr val="CC4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7" name="Google Shape;47;p12"/>
          <p:cNvSpPr txBox="1">
            <a:spLocks noGrp="1"/>
          </p:cNvSpPr>
          <p:nvPr>
            <p:ph type="subTitle" idx="1"/>
          </p:nvPr>
        </p:nvSpPr>
        <p:spPr>
          <a:xfrm>
            <a:off x="2305877" y="4393096"/>
            <a:ext cx="9293895" cy="855797"/>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2800"/>
              <a:buNone/>
              <a:defRPr sz="2800" b="0" i="0">
                <a:solidFill>
                  <a:schemeClr val="lt1"/>
                </a:solidFill>
                <a:latin typeface="Quattrocento Sans"/>
                <a:ea typeface="Quattrocento Sans"/>
                <a:cs typeface="Quattrocento Sans"/>
                <a:sym typeface="Quattrocento Sa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8" name="Google Shape;48;p12"/>
          <p:cNvSpPr txBox="1">
            <a:spLocks noGrp="1"/>
          </p:cNvSpPr>
          <p:nvPr>
            <p:ph type="title"/>
          </p:nvPr>
        </p:nvSpPr>
        <p:spPr>
          <a:xfrm>
            <a:off x="2305878" y="2981739"/>
            <a:ext cx="9302406" cy="13318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800"/>
              <a:buFont typeface="Quattrocento Sans"/>
              <a:buNone/>
              <a:defRPr sz="4800" b="0" i="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urora - Title and content">
  <p:cSld name="Aurora - Title and content">
    <p:spTree>
      <p:nvGrpSpPr>
        <p:cNvPr id="1" name="Shape 57"/>
        <p:cNvGrpSpPr/>
        <p:nvPr/>
      </p:nvGrpSpPr>
      <p:grpSpPr>
        <a:xfrm>
          <a:off x="0" y="0"/>
          <a:ext cx="0" cy="0"/>
          <a:chOff x="0" y="0"/>
          <a:chExt cx="0" cy="0"/>
        </a:xfrm>
      </p:grpSpPr>
      <p:sp>
        <p:nvSpPr>
          <p:cNvPr id="58" name="Google Shape;58;p14"/>
          <p:cNvSpPr txBox="1">
            <a:spLocks noGrp="1"/>
          </p:cNvSpPr>
          <p:nvPr>
            <p:ph type="sldNum" idx="12"/>
          </p:nvPr>
        </p:nvSpPr>
        <p:spPr>
          <a:xfrm>
            <a:off x="11231207" y="6356350"/>
            <a:ext cx="49565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u="none" strike="noStrike" cap="none">
                <a:solidFill>
                  <a:srgbClr val="929292"/>
                </a:solidFill>
                <a:latin typeface="Quattrocento Sans"/>
                <a:ea typeface="Quattrocento Sans"/>
                <a:cs typeface="Quattrocento Sans"/>
                <a:sym typeface="Quattrocento Sans"/>
              </a:defRPr>
            </a:lvl1pPr>
            <a:lvl2pPr marL="0" lvl="1" indent="0" algn="r">
              <a:spcBef>
                <a:spcPts val="0"/>
              </a:spcBef>
              <a:buNone/>
              <a:defRPr sz="1050" b="0" i="0" u="none" strike="noStrike" cap="none">
                <a:solidFill>
                  <a:srgbClr val="929292"/>
                </a:solidFill>
                <a:latin typeface="Quattrocento Sans"/>
                <a:ea typeface="Quattrocento Sans"/>
                <a:cs typeface="Quattrocento Sans"/>
                <a:sym typeface="Quattrocento Sans"/>
              </a:defRPr>
            </a:lvl2pPr>
            <a:lvl3pPr marL="0" lvl="2" indent="0" algn="r">
              <a:spcBef>
                <a:spcPts val="0"/>
              </a:spcBef>
              <a:buNone/>
              <a:defRPr sz="1050" b="0" i="0" u="none" strike="noStrike" cap="none">
                <a:solidFill>
                  <a:srgbClr val="929292"/>
                </a:solidFill>
                <a:latin typeface="Quattrocento Sans"/>
                <a:ea typeface="Quattrocento Sans"/>
                <a:cs typeface="Quattrocento Sans"/>
                <a:sym typeface="Quattrocento Sans"/>
              </a:defRPr>
            </a:lvl3pPr>
            <a:lvl4pPr marL="0" lvl="3" indent="0" algn="r">
              <a:spcBef>
                <a:spcPts val="0"/>
              </a:spcBef>
              <a:buNone/>
              <a:defRPr sz="1050" b="0" i="0" u="none" strike="noStrike" cap="none">
                <a:solidFill>
                  <a:srgbClr val="929292"/>
                </a:solidFill>
                <a:latin typeface="Quattrocento Sans"/>
                <a:ea typeface="Quattrocento Sans"/>
                <a:cs typeface="Quattrocento Sans"/>
                <a:sym typeface="Quattrocento Sans"/>
              </a:defRPr>
            </a:lvl4pPr>
            <a:lvl5pPr marL="0" lvl="4" indent="0" algn="r">
              <a:spcBef>
                <a:spcPts val="0"/>
              </a:spcBef>
              <a:buNone/>
              <a:defRPr sz="1050" b="0" i="0" u="none" strike="noStrike" cap="none">
                <a:solidFill>
                  <a:srgbClr val="929292"/>
                </a:solidFill>
                <a:latin typeface="Quattrocento Sans"/>
                <a:ea typeface="Quattrocento Sans"/>
                <a:cs typeface="Quattrocento Sans"/>
                <a:sym typeface="Quattrocento Sans"/>
              </a:defRPr>
            </a:lvl5pPr>
            <a:lvl6pPr marL="0" lvl="5" indent="0" algn="r">
              <a:spcBef>
                <a:spcPts val="0"/>
              </a:spcBef>
              <a:buNone/>
              <a:defRPr sz="1050" b="0" i="0" u="none" strike="noStrike" cap="none">
                <a:solidFill>
                  <a:srgbClr val="929292"/>
                </a:solidFill>
                <a:latin typeface="Quattrocento Sans"/>
                <a:ea typeface="Quattrocento Sans"/>
                <a:cs typeface="Quattrocento Sans"/>
                <a:sym typeface="Quattrocento Sans"/>
              </a:defRPr>
            </a:lvl6pPr>
            <a:lvl7pPr marL="0" lvl="6" indent="0" algn="r">
              <a:spcBef>
                <a:spcPts val="0"/>
              </a:spcBef>
              <a:buNone/>
              <a:defRPr sz="1050" b="0" i="0" u="none" strike="noStrike" cap="none">
                <a:solidFill>
                  <a:srgbClr val="929292"/>
                </a:solidFill>
                <a:latin typeface="Quattrocento Sans"/>
                <a:ea typeface="Quattrocento Sans"/>
                <a:cs typeface="Quattrocento Sans"/>
                <a:sym typeface="Quattrocento Sans"/>
              </a:defRPr>
            </a:lvl7pPr>
            <a:lvl8pPr marL="0" lvl="7" indent="0" algn="r">
              <a:spcBef>
                <a:spcPts val="0"/>
              </a:spcBef>
              <a:buNone/>
              <a:defRPr sz="1050" b="0" i="0" u="none" strike="noStrike" cap="none">
                <a:solidFill>
                  <a:srgbClr val="929292"/>
                </a:solidFill>
                <a:latin typeface="Quattrocento Sans"/>
                <a:ea typeface="Quattrocento Sans"/>
                <a:cs typeface="Quattrocento Sans"/>
                <a:sym typeface="Quattrocento Sans"/>
              </a:defRPr>
            </a:lvl8pPr>
            <a:lvl9pPr marL="0" lvl="8" indent="0" algn="r">
              <a:spcBef>
                <a:spcPts val="0"/>
              </a:spcBef>
              <a:buNone/>
              <a:defRPr sz="1050" b="0" i="0" u="none" strike="noStrike" cap="none">
                <a:solidFill>
                  <a:srgbClr val="92929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fr-FR"/>
              <a:t>‹#›</a:t>
            </a:fld>
            <a:endParaRPr/>
          </a:p>
        </p:txBody>
      </p:sp>
      <p:sp>
        <p:nvSpPr>
          <p:cNvPr id="59" name="Google Shape;59;p14"/>
          <p:cNvSpPr txBox="1">
            <a:spLocks noGrp="1"/>
          </p:cNvSpPr>
          <p:nvPr>
            <p:ph type="body" idx="1"/>
          </p:nvPr>
        </p:nvSpPr>
        <p:spPr>
          <a:xfrm>
            <a:off x="960792" y="1524000"/>
            <a:ext cx="10270415" cy="43513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a:solidFill>
                  <a:schemeClr val="dk1"/>
                </a:solidFill>
              </a:defRPr>
            </a:lvl1pPr>
            <a:lvl2pPr marL="914400" lvl="1" indent="-342900" algn="l">
              <a:lnSpc>
                <a:spcPct val="90000"/>
              </a:lnSpc>
              <a:spcBef>
                <a:spcPts val="500"/>
              </a:spcBef>
              <a:spcAft>
                <a:spcPts val="0"/>
              </a:spcAft>
              <a:buClr>
                <a:schemeClr val="dk1"/>
              </a:buClr>
              <a:buSzPts val="1800"/>
              <a:buChar char="•"/>
              <a:defRPr>
                <a:solidFill>
                  <a:schemeClr val="dk1"/>
                </a:solidFill>
              </a:defRPr>
            </a:lvl2pPr>
            <a:lvl3pPr marL="1371600" lvl="2" indent="-330200" algn="l">
              <a:lnSpc>
                <a:spcPct val="90000"/>
              </a:lnSpc>
              <a:spcBef>
                <a:spcPts val="500"/>
              </a:spcBef>
              <a:spcAft>
                <a:spcPts val="0"/>
              </a:spcAft>
              <a:buClr>
                <a:schemeClr val="dk1"/>
              </a:buClr>
              <a:buSzPts val="1600"/>
              <a:buChar char="•"/>
              <a:defRPr>
                <a:solidFill>
                  <a:schemeClr val="dk1"/>
                </a:solidFill>
              </a:defRPr>
            </a:lvl3pPr>
            <a:lvl4pPr marL="1828800" lvl="3" indent="-317500" algn="l">
              <a:lnSpc>
                <a:spcPct val="90000"/>
              </a:lnSpc>
              <a:spcBef>
                <a:spcPts val="500"/>
              </a:spcBef>
              <a:spcAft>
                <a:spcPts val="0"/>
              </a:spcAft>
              <a:buClr>
                <a:schemeClr val="dk1"/>
              </a:buClr>
              <a:buSzPts val="1400"/>
              <a:buChar char="•"/>
              <a:defRPr>
                <a:solidFill>
                  <a:schemeClr val="dk1"/>
                </a:solidFill>
              </a:defRPr>
            </a:lvl4pPr>
            <a:lvl5pPr marL="2286000" lvl="4" indent="-317500" algn="l">
              <a:lnSpc>
                <a:spcPct val="90000"/>
              </a:lnSpc>
              <a:spcBef>
                <a:spcPts val="500"/>
              </a:spcBef>
              <a:spcAft>
                <a:spcPts val="0"/>
              </a:spcAft>
              <a:buClr>
                <a:schemeClr val="dk1"/>
              </a:buClr>
              <a:buSzPts val="14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4"/>
          <p:cNvSpPr txBox="1">
            <a:spLocks noGrp="1"/>
          </p:cNvSpPr>
          <p:nvPr>
            <p:ph type="title"/>
          </p:nvPr>
        </p:nvSpPr>
        <p:spPr>
          <a:xfrm>
            <a:off x="960792" y="390719"/>
            <a:ext cx="10270415" cy="9983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urora - Two Content">
  <p:cSld name="Aurora - Two Content">
    <p:spTree>
      <p:nvGrpSpPr>
        <p:cNvPr id="1" name="Shape 68"/>
        <p:cNvGrpSpPr/>
        <p:nvPr/>
      </p:nvGrpSpPr>
      <p:grpSpPr>
        <a:xfrm>
          <a:off x="0" y="0"/>
          <a:ext cx="0" cy="0"/>
          <a:chOff x="0" y="0"/>
          <a:chExt cx="0" cy="0"/>
        </a:xfrm>
      </p:grpSpPr>
      <p:sp>
        <p:nvSpPr>
          <p:cNvPr id="69" name="Google Shape;69;p17"/>
          <p:cNvSpPr txBox="1">
            <a:spLocks noGrp="1"/>
          </p:cNvSpPr>
          <p:nvPr>
            <p:ph type="body" idx="1"/>
          </p:nvPr>
        </p:nvSpPr>
        <p:spPr>
          <a:xfrm>
            <a:off x="959817" y="1524000"/>
            <a:ext cx="5181600" cy="43513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b="0" i="0">
                <a:solidFill>
                  <a:schemeClr val="dk1"/>
                </a:solidFill>
                <a:latin typeface="Quattrocento Sans"/>
                <a:ea typeface="Quattrocento Sans"/>
                <a:cs typeface="Quattrocento Sans"/>
                <a:sym typeface="Quattrocento Sans"/>
              </a:defRPr>
            </a:lvl1pPr>
            <a:lvl2pPr marL="914400" lvl="1" indent="-342900" algn="l">
              <a:lnSpc>
                <a:spcPct val="90000"/>
              </a:lnSpc>
              <a:spcBef>
                <a:spcPts val="500"/>
              </a:spcBef>
              <a:spcAft>
                <a:spcPts val="0"/>
              </a:spcAft>
              <a:buClr>
                <a:schemeClr val="dk1"/>
              </a:buClr>
              <a:buSzPts val="1800"/>
              <a:buChar char="•"/>
              <a:defRPr b="0" i="0">
                <a:solidFill>
                  <a:schemeClr val="dk1"/>
                </a:solidFill>
                <a:latin typeface="Quattrocento Sans"/>
                <a:ea typeface="Quattrocento Sans"/>
                <a:cs typeface="Quattrocento Sans"/>
                <a:sym typeface="Quattrocento Sans"/>
              </a:defRPr>
            </a:lvl2pPr>
            <a:lvl3pPr marL="1371600" lvl="2" indent="-330200" algn="l">
              <a:lnSpc>
                <a:spcPct val="90000"/>
              </a:lnSpc>
              <a:spcBef>
                <a:spcPts val="500"/>
              </a:spcBef>
              <a:spcAft>
                <a:spcPts val="0"/>
              </a:spcAft>
              <a:buClr>
                <a:schemeClr val="dk1"/>
              </a:buClr>
              <a:buSzPts val="1600"/>
              <a:buChar char="•"/>
              <a:defRPr b="0" i="0">
                <a:solidFill>
                  <a:schemeClr val="dk1"/>
                </a:solidFill>
                <a:latin typeface="Quattrocento Sans"/>
                <a:ea typeface="Quattrocento Sans"/>
                <a:cs typeface="Quattrocento Sans"/>
                <a:sym typeface="Quattrocento Sans"/>
              </a:defRPr>
            </a:lvl3pPr>
            <a:lvl4pPr marL="1828800" lvl="3" indent="-317500" algn="l">
              <a:lnSpc>
                <a:spcPct val="90000"/>
              </a:lnSpc>
              <a:spcBef>
                <a:spcPts val="500"/>
              </a:spcBef>
              <a:spcAft>
                <a:spcPts val="0"/>
              </a:spcAft>
              <a:buClr>
                <a:schemeClr val="dk1"/>
              </a:buClr>
              <a:buSzPts val="1400"/>
              <a:buChar char="•"/>
              <a:defRPr b="0" i="0">
                <a:solidFill>
                  <a:schemeClr val="dk1"/>
                </a:solidFill>
                <a:latin typeface="Quattrocento Sans"/>
                <a:ea typeface="Quattrocento Sans"/>
                <a:cs typeface="Quattrocento Sans"/>
                <a:sym typeface="Quattrocento Sans"/>
              </a:defRPr>
            </a:lvl4pPr>
            <a:lvl5pPr marL="2286000" lvl="4" indent="-317500" algn="l">
              <a:lnSpc>
                <a:spcPct val="90000"/>
              </a:lnSpc>
              <a:spcBef>
                <a:spcPts val="500"/>
              </a:spcBef>
              <a:spcAft>
                <a:spcPts val="0"/>
              </a:spcAft>
              <a:buClr>
                <a:schemeClr val="dk1"/>
              </a:buClr>
              <a:buSzPts val="1400"/>
              <a:buChar char="•"/>
              <a:defRPr b="0" i="0">
                <a:solidFill>
                  <a:schemeClr val="dk1"/>
                </a:solidFill>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17"/>
          <p:cNvSpPr txBox="1">
            <a:spLocks noGrp="1"/>
          </p:cNvSpPr>
          <p:nvPr>
            <p:ph type="body" idx="2"/>
          </p:nvPr>
        </p:nvSpPr>
        <p:spPr>
          <a:xfrm>
            <a:off x="6293817" y="1524000"/>
            <a:ext cx="4936414" cy="43513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b="0" i="0">
                <a:solidFill>
                  <a:schemeClr val="dk1"/>
                </a:solidFill>
                <a:latin typeface="Quattrocento Sans"/>
                <a:ea typeface="Quattrocento Sans"/>
                <a:cs typeface="Quattrocento Sans"/>
                <a:sym typeface="Quattrocento Sans"/>
              </a:defRPr>
            </a:lvl1pPr>
            <a:lvl2pPr marL="914400" lvl="1" indent="-342900" algn="l">
              <a:lnSpc>
                <a:spcPct val="90000"/>
              </a:lnSpc>
              <a:spcBef>
                <a:spcPts val="500"/>
              </a:spcBef>
              <a:spcAft>
                <a:spcPts val="0"/>
              </a:spcAft>
              <a:buClr>
                <a:schemeClr val="dk1"/>
              </a:buClr>
              <a:buSzPts val="1800"/>
              <a:buChar char="•"/>
              <a:defRPr b="0" i="0">
                <a:solidFill>
                  <a:schemeClr val="dk1"/>
                </a:solidFill>
                <a:latin typeface="Quattrocento Sans"/>
                <a:ea typeface="Quattrocento Sans"/>
                <a:cs typeface="Quattrocento Sans"/>
                <a:sym typeface="Quattrocento Sans"/>
              </a:defRPr>
            </a:lvl2pPr>
            <a:lvl3pPr marL="1371600" lvl="2" indent="-330200" algn="l">
              <a:lnSpc>
                <a:spcPct val="90000"/>
              </a:lnSpc>
              <a:spcBef>
                <a:spcPts val="500"/>
              </a:spcBef>
              <a:spcAft>
                <a:spcPts val="0"/>
              </a:spcAft>
              <a:buClr>
                <a:schemeClr val="dk1"/>
              </a:buClr>
              <a:buSzPts val="1600"/>
              <a:buChar char="•"/>
              <a:defRPr b="0" i="0">
                <a:solidFill>
                  <a:schemeClr val="dk1"/>
                </a:solidFill>
                <a:latin typeface="Quattrocento Sans"/>
                <a:ea typeface="Quattrocento Sans"/>
                <a:cs typeface="Quattrocento Sans"/>
                <a:sym typeface="Quattrocento Sans"/>
              </a:defRPr>
            </a:lvl3pPr>
            <a:lvl4pPr marL="1828800" lvl="3" indent="-317500" algn="l">
              <a:lnSpc>
                <a:spcPct val="90000"/>
              </a:lnSpc>
              <a:spcBef>
                <a:spcPts val="500"/>
              </a:spcBef>
              <a:spcAft>
                <a:spcPts val="0"/>
              </a:spcAft>
              <a:buClr>
                <a:schemeClr val="dk1"/>
              </a:buClr>
              <a:buSzPts val="1400"/>
              <a:buChar char="•"/>
              <a:defRPr b="0" i="0">
                <a:solidFill>
                  <a:schemeClr val="dk1"/>
                </a:solidFill>
                <a:latin typeface="Quattrocento Sans"/>
                <a:ea typeface="Quattrocento Sans"/>
                <a:cs typeface="Quattrocento Sans"/>
                <a:sym typeface="Quattrocento Sans"/>
              </a:defRPr>
            </a:lvl4pPr>
            <a:lvl5pPr marL="2286000" lvl="4" indent="-317500" algn="l">
              <a:lnSpc>
                <a:spcPct val="90000"/>
              </a:lnSpc>
              <a:spcBef>
                <a:spcPts val="500"/>
              </a:spcBef>
              <a:spcAft>
                <a:spcPts val="0"/>
              </a:spcAft>
              <a:buClr>
                <a:schemeClr val="dk1"/>
              </a:buClr>
              <a:buSzPts val="1400"/>
              <a:buChar char="•"/>
              <a:defRPr b="0" i="0">
                <a:solidFill>
                  <a:schemeClr val="dk1"/>
                </a:solidFill>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7"/>
          <p:cNvSpPr txBox="1">
            <a:spLocks noGrp="1"/>
          </p:cNvSpPr>
          <p:nvPr>
            <p:ph type="sldNum" idx="12"/>
          </p:nvPr>
        </p:nvSpPr>
        <p:spPr>
          <a:xfrm>
            <a:off x="11230231" y="6356350"/>
            <a:ext cx="49663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a:solidFill>
                  <a:srgbClr val="929292"/>
                </a:solidFill>
                <a:latin typeface="Quattrocento Sans"/>
                <a:ea typeface="Quattrocento Sans"/>
                <a:cs typeface="Quattrocento Sans"/>
                <a:sym typeface="Quattrocento Sans"/>
              </a:defRPr>
            </a:lvl1pPr>
            <a:lvl2pPr marL="0" lvl="1" indent="0" algn="r">
              <a:spcBef>
                <a:spcPts val="0"/>
              </a:spcBef>
              <a:buNone/>
              <a:defRPr sz="1050" b="0" i="0">
                <a:solidFill>
                  <a:srgbClr val="929292"/>
                </a:solidFill>
                <a:latin typeface="Quattrocento Sans"/>
                <a:ea typeface="Quattrocento Sans"/>
                <a:cs typeface="Quattrocento Sans"/>
                <a:sym typeface="Quattrocento Sans"/>
              </a:defRPr>
            </a:lvl2pPr>
            <a:lvl3pPr marL="0" lvl="2" indent="0" algn="r">
              <a:spcBef>
                <a:spcPts val="0"/>
              </a:spcBef>
              <a:buNone/>
              <a:defRPr sz="1050" b="0" i="0">
                <a:solidFill>
                  <a:srgbClr val="929292"/>
                </a:solidFill>
                <a:latin typeface="Quattrocento Sans"/>
                <a:ea typeface="Quattrocento Sans"/>
                <a:cs typeface="Quattrocento Sans"/>
                <a:sym typeface="Quattrocento Sans"/>
              </a:defRPr>
            </a:lvl3pPr>
            <a:lvl4pPr marL="0" lvl="3" indent="0" algn="r">
              <a:spcBef>
                <a:spcPts val="0"/>
              </a:spcBef>
              <a:buNone/>
              <a:defRPr sz="1050" b="0" i="0">
                <a:solidFill>
                  <a:srgbClr val="929292"/>
                </a:solidFill>
                <a:latin typeface="Quattrocento Sans"/>
                <a:ea typeface="Quattrocento Sans"/>
                <a:cs typeface="Quattrocento Sans"/>
                <a:sym typeface="Quattrocento Sans"/>
              </a:defRPr>
            </a:lvl4pPr>
            <a:lvl5pPr marL="0" lvl="4" indent="0" algn="r">
              <a:spcBef>
                <a:spcPts val="0"/>
              </a:spcBef>
              <a:buNone/>
              <a:defRPr sz="1050" b="0" i="0">
                <a:solidFill>
                  <a:srgbClr val="929292"/>
                </a:solidFill>
                <a:latin typeface="Quattrocento Sans"/>
                <a:ea typeface="Quattrocento Sans"/>
                <a:cs typeface="Quattrocento Sans"/>
                <a:sym typeface="Quattrocento Sans"/>
              </a:defRPr>
            </a:lvl5pPr>
            <a:lvl6pPr marL="0" lvl="5" indent="0" algn="r">
              <a:spcBef>
                <a:spcPts val="0"/>
              </a:spcBef>
              <a:buNone/>
              <a:defRPr sz="1050" b="0" i="0">
                <a:solidFill>
                  <a:srgbClr val="929292"/>
                </a:solidFill>
                <a:latin typeface="Quattrocento Sans"/>
                <a:ea typeface="Quattrocento Sans"/>
                <a:cs typeface="Quattrocento Sans"/>
                <a:sym typeface="Quattrocento Sans"/>
              </a:defRPr>
            </a:lvl6pPr>
            <a:lvl7pPr marL="0" lvl="6" indent="0" algn="r">
              <a:spcBef>
                <a:spcPts val="0"/>
              </a:spcBef>
              <a:buNone/>
              <a:defRPr sz="1050" b="0" i="0">
                <a:solidFill>
                  <a:srgbClr val="929292"/>
                </a:solidFill>
                <a:latin typeface="Quattrocento Sans"/>
                <a:ea typeface="Quattrocento Sans"/>
                <a:cs typeface="Quattrocento Sans"/>
                <a:sym typeface="Quattrocento Sans"/>
              </a:defRPr>
            </a:lvl7pPr>
            <a:lvl8pPr marL="0" lvl="7" indent="0" algn="r">
              <a:spcBef>
                <a:spcPts val="0"/>
              </a:spcBef>
              <a:buNone/>
              <a:defRPr sz="1050" b="0" i="0">
                <a:solidFill>
                  <a:srgbClr val="929292"/>
                </a:solidFill>
                <a:latin typeface="Quattrocento Sans"/>
                <a:ea typeface="Quattrocento Sans"/>
                <a:cs typeface="Quattrocento Sans"/>
                <a:sym typeface="Quattrocento Sans"/>
              </a:defRPr>
            </a:lvl8pPr>
            <a:lvl9pPr marL="0" lvl="8" indent="0" algn="r">
              <a:spcBef>
                <a:spcPts val="0"/>
              </a:spcBef>
              <a:buNone/>
              <a:defRPr sz="1050" b="0" i="0">
                <a:solidFill>
                  <a:srgbClr val="92929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fr-FR"/>
              <a:t>‹#›</a:t>
            </a:fld>
            <a:endParaRPr/>
          </a:p>
        </p:txBody>
      </p:sp>
      <p:sp>
        <p:nvSpPr>
          <p:cNvPr id="72" name="Google Shape;72;p17"/>
          <p:cNvSpPr txBox="1">
            <a:spLocks noGrp="1"/>
          </p:cNvSpPr>
          <p:nvPr>
            <p:ph type="title"/>
          </p:nvPr>
        </p:nvSpPr>
        <p:spPr>
          <a:xfrm>
            <a:off x="960792" y="390719"/>
            <a:ext cx="10270415" cy="9983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urora - Title Only">
  <p:cSld name="Aurora - Title Only">
    <p:spTree>
      <p:nvGrpSpPr>
        <p:cNvPr id="1" name="Shape 73"/>
        <p:cNvGrpSpPr/>
        <p:nvPr/>
      </p:nvGrpSpPr>
      <p:grpSpPr>
        <a:xfrm>
          <a:off x="0" y="0"/>
          <a:ext cx="0" cy="0"/>
          <a:chOff x="0" y="0"/>
          <a:chExt cx="0" cy="0"/>
        </a:xfrm>
      </p:grpSpPr>
      <p:sp>
        <p:nvSpPr>
          <p:cNvPr id="74" name="Google Shape;74;p18"/>
          <p:cNvSpPr txBox="1">
            <a:spLocks noGrp="1"/>
          </p:cNvSpPr>
          <p:nvPr>
            <p:ph type="sldNum" idx="12"/>
          </p:nvPr>
        </p:nvSpPr>
        <p:spPr>
          <a:xfrm>
            <a:off x="11231207" y="6356350"/>
            <a:ext cx="49565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a:solidFill>
                  <a:srgbClr val="929292"/>
                </a:solidFill>
                <a:latin typeface="Quattrocento Sans"/>
                <a:ea typeface="Quattrocento Sans"/>
                <a:cs typeface="Quattrocento Sans"/>
                <a:sym typeface="Quattrocento Sans"/>
              </a:defRPr>
            </a:lvl1pPr>
            <a:lvl2pPr marL="0" lvl="1" indent="0" algn="r">
              <a:spcBef>
                <a:spcPts val="0"/>
              </a:spcBef>
              <a:buNone/>
              <a:defRPr sz="1050" b="0" i="0">
                <a:solidFill>
                  <a:srgbClr val="929292"/>
                </a:solidFill>
                <a:latin typeface="Quattrocento Sans"/>
                <a:ea typeface="Quattrocento Sans"/>
                <a:cs typeface="Quattrocento Sans"/>
                <a:sym typeface="Quattrocento Sans"/>
              </a:defRPr>
            </a:lvl2pPr>
            <a:lvl3pPr marL="0" lvl="2" indent="0" algn="r">
              <a:spcBef>
                <a:spcPts val="0"/>
              </a:spcBef>
              <a:buNone/>
              <a:defRPr sz="1050" b="0" i="0">
                <a:solidFill>
                  <a:srgbClr val="929292"/>
                </a:solidFill>
                <a:latin typeface="Quattrocento Sans"/>
                <a:ea typeface="Quattrocento Sans"/>
                <a:cs typeface="Quattrocento Sans"/>
                <a:sym typeface="Quattrocento Sans"/>
              </a:defRPr>
            </a:lvl3pPr>
            <a:lvl4pPr marL="0" lvl="3" indent="0" algn="r">
              <a:spcBef>
                <a:spcPts val="0"/>
              </a:spcBef>
              <a:buNone/>
              <a:defRPr sz="1050" b="0" i="0">
                <a:solidFill>
                  <a:srgbClr val="929292"/>
                </a:solidFill>
                <a:latin typeface="Quattrocento Sans"/>
                <a:ea typeface="Quattrocento Sans"/>
                <a:cs typeface="Quattrocento Sans"/>
                <a:sym typeface="Quattrocento Sans"/>
              </a:defRPr>
            </a:lvl4pPr>
            <a:lvl5pPr marL="0" lvl="4" indent="0" algn="r">
              <a:spcBef>
                <a:spcPts val="0"/>
              </a:spcBef>
              <a:buNone/>
              <a:defRPr sz="1050" b="0" i="0">
                <a:solidFill>
                  <a:srgbClr val="929292"/>
                </a:solidFill>
                <a:latin typeface="Quattrocento Sans"/>
                <a:ea typeface="Quattrocento Sans"/>
                <a:cs typeface="Quattrocento Sans"/>
                <a:sym typeface="Quattrocento Sans"/>
              </a:defRPr>
            </a:lvl5pPr>
            <a:lvl6pPr marL="0" lvl="5" indent="0" algn="r">
              <a:spcBef>
                <a:spcPts val="0"/>
              </a:spcBef>
              <a:buNone/>
              <a:defRPr sz="1050" b="0" i="0">
                <a:solidFill>
                  <a:srgbClr val="929292"/>
                </a:solidFill>
                <a:latin typeface="Quattrocento Sans"/>
                <a:ea typeface="Quattrocento Sans"/>
                <a:cs typeface="Quattrocento Sans"/>
                <a:sym typeface="Quattrocento Sans"/>
              </a:defRPr>
            </a:lvl6pPr>
            <a:lvl7pPr marL="0" lvl="6" indent="0" algn="r">
              <a:spcBef>
                <a:spcPts val="0"/>
              </a:spcBef>
              <a:buNone/>
              <a:defRPr sz="1050" b="0" i="0">
                <a:solidFill>
                  <a:srgbClr val="929292"/>
                </a:solidFill>
                <a:latin typeface="Quattrocento Sans"/>
                <a:ea typeface="Quattrocento Sans"/>
                <a:cs typeface="Quattrocento Sans"/>
                <a:sym typeface="Quattrocento Sans"/>
              </a:defRPr>
            </a:lvl7pPr>
            <a:lvl8pPr marL="0" lvl="7" indent="0" algn="r">
              <a:spcBef>
                <a:spcPts val="0"/>
              </a:spcBef>
              <a:buNone/>
              <a:defRPr sz="1050" b="0" i="0">
                <a:solidFill>
                  <a:srgbClr val="929292"/>
                </a:solidFill>
                <a:latin typeface="Quattrocento Sans"/>
                <a:ea typeface="Quattrocento Sans"/>
                <a:cs typeface="Quattrocento Sans"/>
                <a:sym typeface="Quattrocento Sans"/>
              </a:defRPr>
            </a:lvl8pPr>
            <a:lvl9pPr marL="0" lvl="8" indent="0" algn="r">
              <a:spcBef>
                <a:spcPts val="0"/>
              </a:spcBef>
              <a:buNone/>
              <a:defRPr sz="1050" b="0" i="0">
                <a:solidFill>
                  <a:srgbClr val="92929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fr-FR"/>
              <a:t>‹#›</a:t>
            </a:fld>
            <a:endParaRPr/>
          </a:p>
        </p:txBody>
      </p:sp>
      <p:sp>
        <p:nvSpPr>
          <p:cNvPr id="75" name="Google Shape;75;p18"/>
          <p:cNvSpPr txBox="1">
            <a:spLocks noGrp="1"/>
          </p:cNvSpPr>
          <p:nvPr>
            <p:ph type="title"/>
          </p:nvPr>
        </p:nvSpPr>
        <p:spPr>
          <a:xfrm>
            <a:off x="960792" y="390719"/>
            <a:ext cx="10270415" cy="9983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6"/>
        <p:cNvGrpSpPr/>
        <p:nvPr/>
      </p:nvGrpSpPr>
      <p:grpSpPr>
        <a:xfrm>
          <a:off x="0" y="0"/>
          <a:ext cx="0" cy="0"/>
          <a:chOff x="0" y="0"/>
          <a:chExt cx="0" cy="0"/>
        </a:xfrm>
      </p:grpSpPr>
      <p:sp>
        <p:nvSpPr>
          <p:cNvPr id="77" name="Google Shape;77;p19"/>
          <p:cNvSpPr txBox="1">
            <a:spLocks noGrp="1"/>
          </p:cNvSpPr>
          <p:nvPr>
            <p:ph type="sldNum" idx="12"/>
          </p:nvPr>
        </p:nvSpPr>
        <p:spPr>
          <a:xfrm>
            <a:off x="11231207" y="6356350"/>
            <a:ext cx="49565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a:solidFill>
                  <a:srgbClr val="929292"/>
                </a:solidFill>
                <a:latin typeface="Quattrocento Sans"/>
                <a:ea typeface="Quattrocento Sans"/>
                <a:cs typeface="Quattrocento Sans"/>
                <a:sym typeface="Quattrocento Sans"/>
              </a:defRPr>
            </a:lvl1pPr>
            <a:lvl2pPr marL="0" lvl="1" indent="0" algn="r">
              <a:spcBef>
                <a:spcPts val="0"/>
              </a:spcBef>
              <a:buNone/>
              <a:defRPr sz="1050" b="0" i="0">
                <a:solidFill>
                  <a:srgbClr val="929292"/>
                </a:solidFill>
                <a:latin typeface="Quattrocento Sans"/>
                <a:ea typeface="Quattrocento Sans"/>
                <a:cs typeface="Quattrocento Sans"/>
                <a:sym typeface="Quattrocento Sans"/>
              </a:defRPr>
            </a:lvl2pPr>
            <a:lvl3pPr marL="0" lvl="2" indent="0" algn="r">
              <a:spcBef>
                <a:spcPts val="0"/>
              </a:spcBef>
              <a:buNone/>
              <a:defRPr sz="1050" b="0" i="0">
                <a:solidFill>
                  <a:srgbClr val="929292"/>
                </a:solidFill>
                <a:latin typeface="Quattrocento Sans"/>
                <a:ea typeface="Quattrocento Sans"/>
                <a:cs typeface="Quattrocento Sans"/>
                <a:sym typeface="Quattrocento Sans"/>
              </a:defRPr>
            </a:lvl3pPr>
            <a:lvl4pPr marL="0" lvl="3" indent="0" algn="r">
              <a:spcBef>
                <a:spcPts val="0"/>
              </a:spcBef>
              <a:buNone/>
              <a:defRPr sz="1050" b="0" i="0">
                <a:solidFill>
                  <a:srgbClr val="929292"/>
                </a:solidFill>
                <a:latin typeface="Quattrocento Sans"/>
                <a:ea typeface="Quattrocento Sans"/>
                <a:cs typeface="Quattrocento Sans"/>
                <a:sym typeface="Quattrocento Sans"/>
              </a:defRPr>
            </a:lvl4pPr>
            <a:lvl5pPr marL="0" lvl="4" indent="0" algn="r">
              <a:spcBef>
                <a:spcPts val="0"/>
              </a:spcBef>
              <a:buNone/>
              <a:defRPr sz="1050" b="0" i="0">
                <a:solidFill>
                  <a:srgbClr val="929292"/>
                </a:solidFill>
                <a:latin typeface="Quattrocento Sans"/>
                <a:ea typeface="Quattrocento Sans"/>
                <a:cs typeface="Quattrocento Sans"/>
                <a:sym typeface="Quattrocento Sans"/>
              </a:defRPr>
            </a:lvl5pPr>
            <a:lvl6pPr marL="0" lvl="5" indent="0" algn="r">
              <a:spcBef>
                <a:spcPts val="0"/>
              </a:spcBef>
              <a:buNone/>
              <a:defRPr sz="1050" b="0" i="0">
                <a:solidFill>
                  <a:srgbClr val="929292"/>
                </a:solidFill>
                <a:latin typeface="Quattrocento Sans"/>
                <a:ea typeface="Quattrocento Sans"/>
                <a:cs typeface="Quattrocento Sans"/>
                <a:sym typeface="Quattrocento Sans"/>
              </a:defRPr>
            </a:lvl6pPr>
            <a:lvl7pPr marL="0" lvl="6" indent="0" algn="r">
              <a:spcBef>
                <a:spcPts val="0"/>
              </a:spcBef>
              <a:buNone/>
              <a:defRPr sz="1050" b="0" i="0">
                <a:solidFill>
                  <a:srgbClr val="929292"/>
                </a:solidFill>
                <a:latin typeface="Quattrocento Sans"/>
                <a:ea typeface="Quattrocento Sans"/>
                <a:cs typeface="Quattrocento Sans"/>
                <a:sym typeface="Quattrocento Sans"/>
              </a:defRPr>
            </a:lvl7pPr>
            <a:lvl8pPr marL="0" lvl="7" indent="0" algn="r">
              <a:spcBef>
                <a:spcPts val="0"/>
              </a:spcBef>
              <a:buNone/>
              <a:defRPr sz="1050" b="0" i="0">
                <a:solidFill>
                  <a:srgbClr val="929292"/>
                </a:solidFill>
                <a:latin typeface="Quattrocento Sans"/>
                <a:ea typeface="Quattrocento Sans"/>
                <a:cs typeface="Quattrocento Sans"/>
                <a:sym typeface="Quattrocento Sans"/>
              </a:defRPr>
            </a:lvl8pPr>
            <a:lvl9pPr marL="0" lvl="8" indent="0" algn="r">
              <a:spcBef>
                <a:spcPts val="0"/>
              </a:spcBef>
              <a:buNone/>
              <a:defRPr sz="1050" b="0" i="0">
                <a:solidFill>
                  <a:srgbClr val="92929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fr-FR"/>
              <a:t>‹#›</a:t>
            </a:fld>
            <a:endParaRPr/>
          </a:p>
        </p:txBody>
      </p:sp>
      <p:sp>
        <p:nvSpPr>
          <p:cNvPr id="78" name="Google Shape;78;p19"/>
          <p:cNvSpPr txBox="1">
            <a:spLocks noGrp="1"/>
          </p:cNvSpPr>
          <p:nvPr>
            <p:ph type="body" idx="1"/>
          </p:nvPr>
        </p:nvSpPr>
        <p:spPr>
          <a:xfrm>
            <a:off x="960792" y="1524000"/>
            <a:ext cx="10270415" cy="43513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a:solidFill>
                  <a:schemeClr val="dk1"/>
                </a:solidFill>
              </a:defRPr>
            </a:lvl1pPr>
            <a:lvl2pPr marL="914400" lvl="1" indent="-342900" algn="l">
              <a:lnSpc>
                <a:spcPct val="90000"/>
              </a:lnSpc>
              <a:spcBef>
                <a:spcPts val="500"/>
              </a:spcBef>
              <a:spcAft>
                <a:spcPts val="0"/>
              </a:spcAft>
              <a:buClr>
                <a:schemeClr val="dk1"/>
              </a:buClr>
              <a:buSzPts val="1800"/>
              <a:buChar char="•"/>
              <a:defRPr>
                <a:solidFill>
                  <a:schemeClr val="dk1"/>
                </a:solidFill>
              </a:defRPr>
            </a:lvl2pPr>
            <a:lvl3pPr marL="1371600" lvl="2" indent="-330200" algn="l">
              <a:lnSpc>
                <a:spcPct val="90000"/>
              </a:lnSpc>
              <a:spcBef>
                <a:spcPts val="500"/>
              </a:spcBef>
              <a:spcAft>
                <a:spcPts val="0"/>
              </a:spcAft>
              <a:buClr>
                <a:schemeClr val="dk1"/>
              </a:buClr>
              <a:buSzPts val="1600"/>
              <a:buChar char="•"/>
              <a:defRPr>
                <a:solidFill>
                  <a:schemeClr val="dk1"/>
                </a:solidFill>
              </a:defRPr>
            </a:lvl3pPr>
            <a:lvl4pPr marL="1828800" lvl="3" indent="-317500" algn="l">
              <a:lnSpc>
                <a:spcPct val="90000"/>
              </a:lnSpc>
              <a:spcBef>
                <a:spcPts val="500"/>
              </a:spcBef>
              <a:spcAft>
                <a:spcPts val="0"/>
              </a:spcAft>
              <a:buClr>
                <a:schemeClr val="dk1"/>
              </a:buClr>
              <a:buSzPts val="1400"/>
              <a:buChar char="•"/>
              <a:defRPr>
                <a:solidFill>
                  <a:schemeClr val="dk1"/>
                </a:solidFill>
              </a:defRPr>
            </a:lvl4pPr>
            <a:lvl5pPr marL="2286000" lvl="4" indent="-317500" algn="l">
              <a:lnSpc>
                <a:spcPct val="90000"/>
              </a:lnSpc>
              <a:spcBef>
                <a:spcPts val="500"/>
              </a:spcBef>
              <a:spcAft>
                <a:spcPts val="0"/>
              </a:spcAft>
              <a:buClr>
                <a:schemeClr val="dk1"/>
              </a:buClr>
              <a:buSzPts val="14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9"/>
          <p:cNvSpPr txBox="1">
            <a:spLocks noGrp="1"/>
          </p:cNvSpPr>
          <p:nvPr>
            <p:ph type="title"/>
          </p:nvPr>
        </p:nvSpPr>
        <p:spPr>
          <a:xfrm>
            <a:off x="960792" y="390719"/>
            <a:ext cx="10270415" cy="9983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Aurora - Title and content">
  <p:cSld name="1_Aurora - Title and content">
    <p:spTree>
      <p:nvGrpSpPr>
        <p:cNvPr id="1" name="Shape 80"/>
        <p:cNvGrpSpPr/>
        <p:nvPr/>
      </p:nvGrpSpPr>
      <p:grpSpPr>
        <a:xfrm>
          <a:off x="0" y="0"/>
          <a:ext cx="0" cy="0"/>
          <a:chOff x="0" y="0"/>
          <a:chExt cx="0" cy="0"/>
        </a:xfrm>
      </p:grpSpPr>
      <p:sp>
        <p:nvSpPr>
          <p:cNvPr id="81" name="Google Shape;81;p20"/>
          <p:cNvSpPr txBox="1">
            <a:spLocks noGrp="1"/>
          </p:cNvSpPr>
          <p:nvPr>
            <p:ph type="body" idx="1"/>
          </p:nvPr>
        </p:nvSpPr>
        <p:spPr>
          <a:xfrm>
            <a:off x="409576" y="1162050"/>
            <a:ext cx="11372848" cy="5067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800"/>
              </a:spcBef>
              <a:spcAft>
                <a:spcPts val="0"/>
              </a:spcAft>
              <a:buClr>
                <a:schemeClr val="dk1"/>
              </a:buClr>
              <a:buSzPts val="1400"/>
              <a:buNone/>
              <a:defRPr sz="1400" cap="none">
                <a:latin typeface="Quattrocento Sans"/>
                <a:ea typeface="Quattrocento Sans"/>
                <a:cs typeface="Quattrocento Sans"/>
                <a:sym typeface="Quattrocento Sans"/>
              </a:defRPr>
            </a:lvl1pPr>
            <a:lvl2pPr marL="914400" lvl="1" indent="-304800" algn="l">
              <a:lnSpc>
                <a:spcPct val="90000"/>
              </a:lnSpc>
              <a:spcBef>
                <a:spcPts val="600"/>
              </a:spcBef>
              <a:spcAft>
                <a:spcPts val="0"/>
              </a:spcAft>
              <a:buClr>
                <a:schemeClr val="dk1"/>
              </a:buClr>
              <a:buSzPts val="1200"/>
              <a:buFont typeface="Noto Sans Symbols"/>
              <a:buChar char="▪"/>
              <a:defRPr sz="1200"/>
            </a:lvl2pPr>
            <a:lvl3pPr marL="1371600" lvl="2" indent="-298450" algn="l">
              <a:lnSpc>
                <a:spcPct val="90000"/>
              </a:lnSpc>
              <a:spcBef>
                <a:spcPts val="300"/>
              </a:spcBef>
              <a:spcAft>
                <a:spcPts val="0"/>
              </a:spcAft>
              <a:buClr>
                <a:schemeClr val="dk1"/>
              </a:buClr>
              <a:buSzPts val="1100"/>
              <a:buFont typeface="Quattrocento Sans"/>
              <a:buChar char="‒"/>
              <a:defRPr sz="1100"/>
            </a:lvl3pPr>
            <a:lvl4pPr marL="1828800" lvl="3" indent="-292100" algn="l">
              <a:lnSpc>
                <a:spcPct val="90000"/>
              </a:lnSpc>
              <a:spcBef>
                <a:spcPts val="200"/>
              </a:spcBef>
              <a:spcAft>
                <a:spcPts val="0"/>
              </a:spcAft>
              <a:buClr>
                <a:schemeClr val="dk1"/>
              </a:buClr>
              <a:buSzPts val="1000"/>
              <a:buChar char="•"/>
              <a:defRPr sz="1000"/>
            </a:lvl4pPr>
            <a:lvl5pPr marL="2286000" lvl="4" indent="-285750" algn="l">
              <a:lnSpc>
                <a:spcPct val="90000"/>
              </a:lnSpc>
              <a:spcBef>
                <a:spcPts val="100"/>
              </a:spcBef>
              <a:spcAft>
                <a:spcPts val="0"/>
              </a:spcAft>
              <a:buClr>
                <a:schemeClr val="dk1"/>
              </a:buClr>
              <a:buSzPts val="900"/>
              <a:buFont typeface="Quattrocento Sans"/>
              <a:buChar char="∙"/>
              <a:defRPr sz="9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20"/>
          <p:cNvSpPr txBox="1">
            <a:spLocks noGrp="1"/>
          </p:cNvSpPr>
          <p:nvPr>
            <p:ph type="title"/>
          </p:nvPr>
        </p:nvSpPr>
        <p:spPr>
          <a:xfrm>
            <a:off x="960792" y="390720"/>
            <a:ext cx="10270415" cy="58677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3600"/>
              <a:buFont typeface="Quattrocento Sans"/>
              <a:buNone/>
              <a:defRPr cap="sma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10896600" y="6584960"/>
            <a:ext cx="457200" cy="26680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hyperlink" Target="https://avanade.sharepoint.com/sites/policies/Policies2/Data%20Management/1431_DataManagement.pdf" TargetMode="Externa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p:nvPr/>
        </p:nvSpPr>
        <p:spPr>
          <a:xfrm>
            <a:off x="12218648" y="576694"/>
            <a:ext cx="155791" cy="52753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1" name="Google Shape;11;p11"/>
          <p:cNvSpPr/>
          <p:nvPr/>
        </p:nvSpPr>
        <p:spPr>
          <a:xfrm>
            <a:off x="12218648" y="1153388"/>
            <a:ext cx="155791" cy="52753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2" name="Google Shape;12;p11"/>
          <p:cNvSpPr/>
          <p:nvPr/>
        </p:nvSpPr>
        <p:spPr>
          <a:xfrm>
            <a:off x="12215747" y="2306776"/>
            <a:ext cx="155791" cy="52753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3" name="Google Shape;13;p11"/>
          <p:cNvSpPr/>
          <p:nvPr/>
        </p:nvSpPr>
        <p:spPr>
          <a:xfrm>
            <a:off x="12215747" y="2883470"/>
            <a:ext cx="155791" cy="52753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4" name="Google Shape;14;p11"/>
          <p:cNvSpPr/>
          <p:nvPr/>
        </p:nvSpPr>
        <p:spPr>
          <a:xfrm>
            <a:off x="12215747" y="3460164"/>
            <a:ext cx="155791" cy="527538"/>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5" name="Google Shape;15;p11"/>
          <p:cNvSpPr/>
          <p:nvPr/>
        </p:nvSpPr>
        <p:spPr>
          <a:xfrm>
            <a:off x="12215747" y="4036858"/>
            <a:ext cx="155791" cy="527538"/>
          </a:xfrm>
          <a:prstGeom prst="rect">
            <a:avLst/>
          </a:prstGeom>
          <a:solidFill>
            <a:srgbClr val="006E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6" name="Google Shape;16;p11"/>
          <p:cNvSpPr/>
          <p:nvPr/>
        </p:nvSpPr>
        <p:spPr>
          <a:xfrm>
            <a:off x="12215747" y="1730082"/>
            <a:ext cx="155791" cy="527538"/>
          </a:xfrm>
          <a:prstGeom prst="rect">
            <a:avLst/>
          </a:prstGeom>
          <a:solidFill>
            <a:srgbClr val="89007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7" name="Google Shape;17;p11"/>
          <p:cNvSpPr/>
          <p:nvPr/>
        </p:nvSpPr>
        <p:spPr>
          <a:xfrm>
            <a:off x="12382950" y="576694"/>
            <a:ext cx="155791" cy="527538"/>
          </a:xfrm>
          <a:prstGeom prst="rect">
            <a:avLst/>
          </a:prstGeom>
          <a:solidFill>
            <a:srgbClr val="A50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8" name="Google Shape;18;p11"/>
          <p:cNvSpPr/>
          <p:nvPr/>
        </p:nvSpPr>
        <p:spPr>
          <a:xfrm>
            <a:off x="12382950" y="1153388"/>
            <a:ext cx="155791" cy="527538"/>
          </a:xfrm>
          <a:prstGeom prst="rect">
            <a:avLst/>
          </a:prstGeom>
          <a:solidFill>
            <a:srgbClr val="9E12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9" name="Google Shape;19;p11"/>
          <p:cNvSpPr/>
          <p:nvPr/>
        </p:nvSpPr>
        <p:spPr>
          <a:xfrm>
            <a:off x="12380049" y="2306776"/>
            <a:ext cx="155791" cy="527538"/>
          </a:xfrm>
          <a:prstGeom prst="rect">
            <a:avLst/>
          </a:prstGeom>
          <a:solidFill>
            <a:srgbClr val="E6A6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0" name="Google Shape;20;p11"/>
          <p:cNvSpPr/>
          <p:nvPr/>
        </p:nvSpPr>
        <p:spPr>
          <a:xfrm>
            <a:off x="12380049" y="2883470"/>
            <a:ext cx="155791" cy="527538"/>
          </a:xfrm>
          <a:prstGeom prst="rect">
            <a:avLst/>
          </a:prstGeom>
          <a:solidFill>
            <a:srgbClr val="0573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1" name="Google Shape;21;p11"/>
          <p:cNvSpPr/>
          <p:nvPr/>
        </p:nvSpPr>
        <p:spPr>
          <a:xfrm>
            <a:off x="12380049" y="3460164"/>
            <a:ext cx="155791" cy="527538"/>
          </a:xfrm>
          <a:prstGeom prst="rect">
            <a:avLst/>
          </a:prstGeom>
          <a:solidFill>
            <a:srgbClr val="005F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2" name="Google Shape;22;p11"/>
          <p:cNvSpPr/>
          <p:nvPr/>
        </p:nvSpPr>
        <p:spPr>
          <a:xfrm>
            <a:off x="12380049" y="4036858"/>
            <a:ext cx="155791" cy="527538"/>
          </a:xfrm>
          <a:prstGeom prst="rect">
            <a:avLst/>
          </a:prstGeom>
          <a:solidFill>
            <a:srgbClr val="05508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3" name="Google Shape;23;p11"/>
          <p:cNvSpPr/>
          <p:nvPr/>
        </p:nvSpPr>
        <p:spPr>
          <a:xfrm>
            <a:off x="12380049" y="1730082"/>
            <a:ext cx="155791" cy="527538"/>
          </a:xfrm>
          <a:prstGeom prst="rect">
            <a:avLst/>
          </a:prstGeom>
          <a:solidFill>
            <a:srgbClr val="5A14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4" name="Google Shape;24;p11"/>
          <p:cNvSpPr/>
          <p:nvPr/>
        </p:nvSpPr>
        <p:spPr>
          <a:xfrm>
            <a:off x="12218648" y="0"/>
            <a:ext cx="155791" cy="52753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5" name="Google Shape;25;p11"/>
          <p:cNvSpPr/>
          <p:nvPr/>
        </p:nvSpPr>
        <p:spPr>
          <a:xfrm>
            <a:off x="12382950" y="0"/>
            <a:ext cx="155791" cy="527538"/>
          </a:xfrm>
          <a:prstGeom prst="rect">
            <a:avLst/>
          </a:prstGeom>
          <a:solidFill>
            <a:srgbClr val="CC4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6" name="Google Shape;26;p11"/>
          <p:cNvSpPr txBox="1">
            <a:spLocks noGrp="1"/>
          </p:cNvSpPr>
          <p:nvPr>
            <p:ph type="ftr" idx="11"/>
          </p:nvPr>
        </p:nvSpPr>
        <p:spPr>
          <a:xfrm>
            <a:off x="5063765" y="6589498"/>
            <a:ext cx="2064470" cy="245261"/>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1200" b="0" i="0" u="none" strike="noStrike" cap="none">
                <a:solidFill>
                  <a:srgbClr val="999999"/>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7" name="Google Shape;27;p11"/>
          <p:cNvSpPr txBox="1">
            <a:spLocks noGrp="1"/>
          </p:cNvSpPr>
          <p:nvPr>
            <p:ph type="title"/>
          </p:nvPr>
        </p:nvSpPr>
        <p:spPr>
          <a:xfrm>
            <a:off x="960792" y="390719"/>
            <a:ext cx="10270415" cy="99834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600"/>
              <a:buFont typeface="Quattrocento Sans"/>
              <a:buNone/>
              <a:defRPr sz="36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11"/>
          <p:cNvSpPr txBox="1">
            <a:spLocks noGrp="1"/>
          </p:cNvSpPr>
          <p:nvPr>
            <p:ph type="body" idx="1"/>
          </p:nvPr>
        </p:nvSpPr>
        <p:spPr>
          <a:xfrm>
            <a:off x="960792" y="1524000"/>
            <a:ext cx="10270415" cy="4351338"/>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9" name="Google Shape;29;p11"/>
          <p:cNvSpPr/>
          <p:nvPr/>
        </p:nvSpPr>
        <p:spPr>
          <a:xfrm>
            <a:off x="960793" y="0"/>
            <a:ext cx="10270414" cy="45719"/>
          </a:xfrm>
          <a:prstGeom prst="rect">
            <a:avLst/>
          </a:prstGeom>
          <a:gradFill>
            <a:gsLst>
              <a:gs pos="0">
                <a:srgbClr val="890078"/>
              </a:gs>
              <a:gs pos="80000">
                <a:srgbClr val="FF5800"/>
              </a:gs>
              <a:gs pos="100000">
                <a:srgbClr val="FF5800"/>
              </a:gs>
            </a:gsLst>
            <a:lin ang="6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960792" y="390719"/>
            <a:ext cx="10270415" cy="99834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600"/>
              <a:buFont typeface="Quattrocento Sans"/>
              <a:buNone/>
              <a:defRPr sz="36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13"/>
          <p:cNvSpPr txBox="1">
            <a:spLocks noGrp="1"/>
          </p:cNvSpPr>
          <p:nvPr>
            <p:ph type="body" idx="1"/>
          </p:nvPr>
        </p:nvSpPr>
        <p:spPr>
          <a:xfrm>
            <a:off x="960792" y="1524000"/>
            <a:ext cx="10270415" cy="43513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52" name="Google Shape;52;p13"/>
          <p:cNvSpPr txBox="1">
            <a:spLocks noGrp="1"/>
          </p:cNvSpPr>
          <p:nvPr>
            <p:ph type="sldNum" idx="12"/>
          </p:nvPr>
        </p:nvSpPr>
        <p:spPr>
          <a:xfrm>
            <a:off x="10896600" y="6584960"/>
            <a:ext cx="457200" cy="266806"/>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999999"/>
                </a:solidFill>
                <a:latin typeface="Quattrocento Sans"/>
                <a:ea typeface="Quattrocento Sans"/>
                <a:cs typeface="Quattrocento Sans"/>
                <a:sym typeface="Quattrocento Sans"/>
              </a:defRPr>
            </a:lvl1pPr>
            <a:lvl2pPr marL="0" marR="0" lvl="1" indent="0" algn="r" rtl="0">
              <a:spcBef>
                <a:spcPts val="0"/>
              </a:spcBef>
              <a:buNone/>
              <a:defRPr sz="1050" b="0" i="0" u="none" strike="noStrike" cap="none">
                <a:solidFill>
                  <a:srgbClr val="999999"/>
                </a:solidFill>
                <a:latin typeface="Quattrocento Sans"/>
                <a:ea typeface="Quattrocento Sans"/>
                <a:cs typeface="Quattrocento Sans"/>
                <a:sym typeface="Quattrocento Sans"/>
              </a:defRPr>
            </a:lvl2pPr>
            <a:lvl3pPr marL="0" marR="0" lvl="2" indent="0" algn="r" rtl="0">
              <a:spcBef>
                <a:spcPts val="0"/>
              </a:spcBef>
              <a:buNone/>
              <a:defRPr sz="1050" b="0" i="0" u="none" strike="noStrike" cap="none">
                <a:solidFill>
                  <a:srgbClr val="999999"/>
                </a:solidFill>
                <a:latin typeface="Quattrocento Sans"/>
                <a:ea typeface="Quattrocento Sans"/>
                <a:cs typeface="Quattrocento Sans"/>
                <a:sym typeface="Quattrocento Sans"/>
              </a:defRPr>
            </a:lvl3pPr>
            <a:lvl4pPr marL="0" marR="0" lvl="3" indent="0" algn="r" rtl="0">
              <a:spcBef>
                <a:spcPts val="0"/>
              </a:spcBef>
              <a:buNone/>
              <a:defRPr sz="1050" b="0" i="0" u="none" strike="noStrike" cap="none">
                <a:solidFill>
                  <a:srgbClr val="999999"/>
                </a:solidFill>
                <a:latin typeface="Quattrocento Sans"/>
                <a:ea typeface="Quattrocento Sans"/>
                <a:cs typeface="Quattrocento Sans"/>
                <a:sym typeface="Quattrocento Sans"/>
              </a:defRPr>
            </a:lvl4pPr>
            <a:lvl5pPr marL="0" marR="0" lvl="4" indent="0" algn="r" rtl="0">
              <a:spcBef>
                <a:spcPts val="0"/>
              </a:spcBef>
              <a:buNone/>
              <a:defRPr sz="1050" b="0" i="0" u="none" strike="noStrike" cap="none">
                <a:solidFill>
                  <a:srgbClr val="999999"/>
                </a:solidFill>
                <a:latin typeface="Quattrocento Sans"/>
                <a:ea typeface="Quattrocento Sans"/>
                <a:cs typeface="Quattrocento Sans"/>
                <a:sym typeface="Quattrocento Sans"/>
              </a:defRPr>
            </a:lvl5pPr>
            <a:lvl6pPr marL="0" marR="0" lvl="5" indent="0" algn="r" rtl="0">
              <a:spcBef>
                <a:spcPts val="0"/>
              </a:spcBef>
              <a:buNone/>
              <a:defRPr sz="1050" b="0" i="0" u="none" strike="noStrike" cap="none">
                <a:solidFill>
                  <a:srgbClr val="999999"/>
                </a:solidFill>
                <a:latin typeface="Quattrocento Sans"/>
                <a:ea typeface="Quattrocento Sans"/>
                <a:cs typeface="Quattrocento Sans"/>
                <a:sym typeface="Quattrocento Sans"/>
              </a:defRPr>
            </a:lvl6pPr>
            <a:lvl7pPr marL="0" marR="0" lvl="6" indent="0" algn="r" rtl="0">
              <a:spcBef>
                <a:spcPts val="0"/>
              </a:spcBef>
              <a:buNone/>
              <a:defRPr sz="1050" b="0" i="0" u="none" strike="noStrike" cap="none">
                <a:solidFill>
                  <a:srgbClr val="999999"/>
                </a:solidFill>
                <a:latin typeface="Quattrocento Sans"/>
                <a:ea typeface="Quattrocento Sans"/>
                <a:cs typeface="Quattrocento Sans"/>
                <a:sym typeface="Quattrocento Sans"/>
              </a:defRPr>
            </a:lvl7pPr>
            <a:lvl8pPr marL="0" marR="0" lvl="7" indent="0" algn="r" rtl="0">
              <a:spcBef>
                <a:spcPts val="0"/>
              </a:spcBef>
              <a:buNone/>
              <a:defRPr sz="1050" b="0" i="0" u="none" strike="noStrike" cap="none">
                <a:solidFill>
                  <a:srgbClr val="999999"/>
                </a:solidFill>
                <a:latin typeface="Quattrocento Sans"/>
                <a:ea typeface="Quattrocento Sans"/>
                <a:cs typeface="Quattrocento Sans"/>
                <a:sym typeface="Quattrocento Sans"/>
              </a:defRPr>
            </a:lvl8pPr>
            <a:lvl9pPr marL="0" marR="0" lvl="8" indent="0" algn="r" rtl="0">
              <a:spcBef>
                <a:spcPts val="0"/>
              </a:spcBef>
              <a:buNone/>
              <a:defRPr sz="1050" b="0" i="0" u="none" strike="noStrike" cap="none">
                <a:solidFill>
                  <a:srgbClr val="999999"/>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fr-FR"/>
              <a:t>‹#›</a:t>
            </a:fld>
            <a:endParaRPr/>
          </a:p>
        </p:txBody>
      </p:sp>
      <p:sp>
        <p:nvSpPr>
          <p:cNvPr id="53" name="Google Shape;53;p13"/>
          <p:cNvSpPr txBox="1"/>
          <p:nvPr/>
        </p:nvSpPr>
        <p:spPr>
          <a:xfrm>
            <a:off x="8876480" y="6272968"/>
            <a:ext cx="2415909" cy="20005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700" b="0" i="0" u="none" strike="noStrike" cap="none">
                <a:solidFill>
                  <a:srgbClr val="FF5800"/>
                </a:solidFill>
                <a:latin typeface="Quattrocento Sans"/>
                <a:ea typeface="Quattrocento Sans"/>
                <a:cs typeface="Quattrocento Sans"/>
                <a:sym typeface="Quattrocento Sans"/>
              </a:rPr>
              <a:t>&lt;</a:t>
            </a:r>
            <a:r>
              <a:rPr lang="fr-FR" sz="700" b="0" i="0" u="none" strike="noStrike" cap="none" err="1">
                <a:solidFill>
                  <a:srgbClr val="FF5800"/>
                </a:solidFill>
                <a:latin typeface="Quattrocento Sans"/>
                <a:ea typeface="Quattrocento Sans"/>
                <a:cs typeface="Quattrocento Sans"/>
                <a:sym typeface="Quattrocento Sans"/>
              </a:rPr>
              <a:t>Confidential</a:t>
            </a:r>
            <a:r>
              <a:rPr lang="fr-FR" sz="700" b="0" i="0" u="none" strike="noStrike" cap="none">
                <a:solidFill>
                  <a:srgbClr val="FF5800"/>
                </a:solidFill>
                <a:latin typeface="Quattrocento Sans"/>
                <a:ea typeface="Quattrocento Sans"/>
                <a:cs typeface="Quattrocento Sans"/>
                <a:sym typeface="Quattrocento Sans"/>
              </a:rPr>
              <a:t>&gt; </a:t>
            </a:r>
            <a:r>
              <a:rPr lang="fr-FR" sz="700" b="0" i="0" u="none" strike="noStrike" cap="none" err="1">
                <a:solidFill>
                  <a:srgbClr val="464646"/>
                </a:solidFill>
                <a:latin typeface="Quattrocento Sans"/>
                <a:ea typeface="Quattrocento Sans"/>
                <a:cs typeface="Quattrocento Sans"/>
                <a:sym typeface="Quattrocento Sans"/>
              </a:rPr>
              <a:t>See</a:t>
            </a:r>
            <a:r>
              <a:rPr lang="fr-FR" sz="700" b="0" i="0" u="none" strike="noStrike" cap="none">
                <a:solidFill>
                  <a:srgbClr val="464646"/>
                </a:solidFill>
                <a:latin typeface="Quattrocento Sans"/>
                <a:ea typeface="Quattrocento Sans"/>
                <a:cs typeface="Quattrocento Sans"/>
                <a:sym typeface="Quattrocento Sans"/>
              </a:rPr>
              <a:t> </a:t>
            </a:r>
            <a:r>
              <a:rPr lang="fr-FR" sz="700" b="0" i="0" u="none" strike="noStrike" cap="none" err="1">
                <a:solidFill>
                  <a:srgbClr val="464646"/>
                </a:solidFill>
                <a:latin typeface="Quattrocento Sans"/>
                <a:ea typeface="Quattrocento Sans"/>
                <a:cs typeface="Quattrocento Sans"/>
                <a:sym typeface="Quattrocento Sans"/>
              </a:rPr>
              <a:t>Avanade’s</a:t>
            </a:r>
            <a:r>
              <a:rPr lang="fr-FR" sz="700" b="0" i="0" u="none" strike="noStrike" cap="none">
                <a:solidFill>
                  <a:srgbClr val="464646"/>
                </a:solidFill>
                <a:latin typeface="Quattrocento Sans"/>
                <a:ea typeface="Quattrocento Sans"/>
                <a:cs typeface="Quattrocento Sans"/>
                <a:sym typeface="Quattrocento Sans"/>
              </a:rPr>
              <a:t> </a:t>
            </a:r>
            <a:r>
              <a:rPr lang="fr-FR" sz="700" b="0" i="0" u="sng" strike="noStrike" cap="none">
                <a:solidFill>
                  <a:srgbClr val="FF5800"/>
                </a:solidFill>
                <a:latin typeface="Quattrocento Sans"/>
                <a:ea typeface="Quattrocento Sans"/>
                <a:cs typeface="Quattrocento Sans"/>
                <a:sym typeface="Quattrocento Sans"/>
                <a:hlinkClick r:id="rId7"/>
              </a:rPr>
              <a:t>Data Management Policy</a:t>
            </a:r>
            <a:endParaRPr sz="700" b="0" i="0" u="none" strike="noStrike" cap="none">
              <a:solidFill>
                <a:srgbClr val="FF5800"/>
              </a:solidFill>
              <a:latin typeface="Quattrocento Sans"/>
              <a:ea typeface="Quattrocento Sans"/>
              <a:cs typeface="Quattrocento Sans"/>
              <a:sym typeface="Quattrocento Sans"/>
            </a:endParaRPr>
          </a:p>
        </p:txBody>
      </p:sp>
      <p:pic>
        <p:nvPicPr>
          <p:cNvPr id="54" name="Google Shape;54;p13" descr="AvanadeLogoNoTM_AWColor_RGB.png"/>
          <p:cNvPicPr preferRelativeResize="0"/>
          <p:nvPr/>
        </p:nvPicPr>
        <p:blipFill rotWithShape="1">
          <a:blip r:embed="rId8">
            <a:alphaModFix/>
          </a:blip>
          <a:srcRect/>
          <a:stretch/>
        </p:blipFill>
        <p:spPr>
          <a:xfrm>
            <a:off x="841639" y="6069204"/>
            <a:ext cx="1494933" cy="548639"/>
          </a:xfrm>
          <a:prstGeom prst="rect">
            <a:avLst/>
          </a:prstGeom>
          <a:noFill/>
          <a:ln>
            <a:noFill/>
          </a:ln>
        </p:spPr>
      </p:pic>
      <p:sp>
        <p:nvSpPr>
          <p:cNvPr id="55" name="Google Shape;55;p13"/>
          <p:cNvSpPr txBox="1"/>
          <p:nvPr/>
        </p:nvSpPr>
        <p:spPr>
          <a:xfrm>
            <a:off x="4665161" y="6260973"/>
            <a:ext cx="2486346" cy="165099"/>
          </a:xfrm>
          <a:prstGeom prst="rect">
            <a:avLst/>
          </a:prstGeom>
          <a:noFill/>
          <a:ln>
            <a:noFill/>
          </a:ln>
        </p:spPr>
        <p:txBody>
          <a:bodyPr spcFirstLastPara="1" wrap="square" lIns="0" tIns="0" rIns="0" bIns="0" anchor="b" anchorCtr="0">
            <a:noAutofit/>
          </a:bodyPr>
          <a:lstStyle/>
          <a:p>
            <a:pPr marL="0" marR="0" lvl="0" indent="0" algn="ctr" rtl="0">
              <a:lnSpc>
                <a:spcPct val="90000"/>
              </a:lnSpc>
              <a:spcBef>
                <a:spcPts val="0"/>
              </a:spcBef>
              <a:spcAft>
                <a:spcPts val="0"/>
              </a:spcAft>
              <a:buNone/>
            </a:pPr>
            <a:r>
              <a:rPr lang="fr-FR" sz="700" b="0" i="0" u="none" strike="noStrike" cap="none">
                <a:solidFill>
                  <a:srgbClr val="BFBFBF"/>
                </a:solidFill>
                <a:latin typeface="Quattrocento Sans"/>
                <a:ea typeface="Quattrocento Sans"/>
                <a:cs typeface="Quattrocento Sans"/>
                <a:sym typeface="Quattrocento Sans"/>
              </a:rPr>
              <a:t>©2018 Avanade Inc. All Rights Reserved.</a:t>
            </a:r>
            <a:endParaRPr/>
          </a:p>
        </p:txBody>
      </p:sp>
      <p:sp>
        <p:nvSpPr>
          <p:cNvPr id="56" name="Google Shape;56;p13"/>
          <p:cNvSpPr/>
          <p:nvPr/>
        </p:nvSpPr>
        <p:spPr>
          <a:xfrm>
            <a:off x="960793" y="0"/>
            <a:ext cx="10270414" cy="203287"/>
          </a:xfrm>
          <a:prstGeom prst="rect">
            <a:avLst/>
          </a:prstGeom>
          <a:gradFill>
            <a:gsLst>
              <a:gs pos="0">
                <a:srgbClr val="B43C14"/>
              </a:gs>
              <a:gs pos="80000">
                <a:srgbClr val="FF5800"/>
              </a:gs>
              <a:gs pos="100000">
                <a:srgbClr val="FF5800"/>
              </a:gs>
            </a:gsLst>
            <a:lin ang="6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51" r:id="rId1"/>
    <p:sldLayoutId id="2147483654" r:id="rId2"/>
    <p:sldLayoutId id="2147483655" r:id="rId3"/>
    <p:sldLayoutId id="2147483656" r:id="rId4"/>
    <p:sldLayoutId id="2147483657" r:id="rId5"/>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png"/><Relationship Id="rId7"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1"/>
          <p:cNvSpPr txBox="1">
            <a:spLocks noGrp="1"/>
          </p:cNvSpPr>
          <p:nvPr>
            <p:ph type="title"/>
          </p:nvPr>
        </p:nvSpPr>
        <p:spPr>
          <a:xfrm>
            <a:off x="1676400" y="2312506"/>
            <a:ext cx="8757781" cy="1519755"/>
          </a:xfrm>
          <a:prstGeom prst="rect">
            <a:avLst/>
          </a:prstGeom>
          <a:noFill/>
          <a:ln>
            <a:noFill/>
          </a:ln>
        </p:spPr>
        <p:txBody>
          <a:bodyPr spcFirstLastPara="1" wrap="square" lIns="91425" tIns="45700" rIns="91425" bIns="45700" anchor="t" anchorCtr="0">
            <a:noAutofit/>
          </a:bodyPr>
          <a:lstStyle/>
          <a:p>
            <a:r>
              <a:rPr lang="fr-FR" b="1"/>
              <a:t>Using Data Flows in Azure Data </a:t>
            </a:r>
            <a:r>
              <a:rPr lang="fr-FR" b="1" err="1"/>
              <a:t>Factory</a:t>
            </a:r>
            <a:br>
              <a:rPr lang="fr-FR" b="1"/>
            </a:br>
            <a:br>
              <a:rPr lang="fr-FR" b="1"/>
            </a:br>
            <a:br>
              <a:rPr lang="fr-FR" b="1"/>
            </a:br>
            <a:br>
              <a:rPr lang="fr-FR" b="1"/>
            </a:br>
            <a:br>
              <a:rPr lang="fr-FR" b="1"/>
            </a:br>
            <a:br>
              <a:rPr lang="fr-FR"/>
            </a:br>
            <a:endParaRPr lang="en-US"/>
          </a:p>
        </p:txBody>
      </p:sp>
      <p:sp>
        <p:nvSpPr>
          <p:cNvPr id="4" name="TextBox 3">
            <a:extLst>
              <a:ext uri="{FF2B5EF4-FFF2-40B4-BE49-F238E27FC236}">
                <a16:creationId xmlns:a16="http://schemas.microsoft.com/office/drawing/2014/main" id="{00BA8C23-03DB-4062-B532-C0CEAFF8AFAB}"/>
              </a:ext>
            </a:extLst>
          </p:cNvPr>
          <p:cNvSpPr txBox="1"/>
          <p:nvPr/>
        </p:nvSpPr>
        <p:spPr>
          <a:xfrm>
            <a:off x="1676400" y="3706387"/>
            <a:ext cx="3696986" cy="2062103"/>
          </a:xfrm>
          <a:prstGeom prst="rect">
            <a:avLst/>
          </a:prstGeom>
          <a:noFill/>
        </p:spPr>
        <p:txBody>
          <a:bodyPr wrap="square" rtlCol="0">
            <a:spAutoFit/>
          </a:bodyPr>
          <a:lstStyle/>
          <a:p>
            <a:r>
              <a:rPr lang="fr-FR" sz="3200" b="1">
                <a:solidFill>
                  <a:schemeClr val="bg1"/>
                </a:solidFill>
                <a:latin typeface="Aldhabi" panose="01000000000000000000" pitchFamily="2" charset="-78"/>
                <a:cs typeface="Aldhabi" panose="01000000000000000000" pitchFamily="2" charset="-78"/>
              </a:rPr>
              <a:t> </a:t>
            </a:r>
          </a:p>
          <a:p>
            <a:r>
              <a:rPr lang="fr-FR" sz="3200" b="1">
                <a:solidFill>
                  <a:schemeClr val="bg1"/>
                </a:solidFill>
                <a:latin typeface="Aldhabi" panose="01000000000000000000" pitchFamily="2" charset="-78"/>
                <a:cs typeface="Aldhabi" panose="01000000000000000000" pitchFamily="2" charset="-78"/>
              </a:rPr>
              <a:t>Mohabuth Zubayr M</a:t>
            </a:r>
          </a:p>
          <a:p>
            <a:r>
              <a:rPr lang="fr-FR" sz="3200" b="1">
                <a:solidFill>
                  <a:schemeClr val="bg1"/>
                </a:solidFill>
                <a:latin typeface="Aldhabi" panose="01000000000000000000" pitchFamily="2" charset="-78"/>
                <a:cs typeface="Aldhabi" panose="01000000000000000000" pitchFamily="2" charset="-78"/>
              </a:rPr>
              <a:t>Seewochurn Preety M</a:t>
            </a:r>
          </a:p>
          <a:p>
            <a:r>
              <a:rPr lang="fr-FR" sz="3200" b="1">
                <a:solidFill>
                  <a:schemeClr val="bg1"/>
                </a:solidFill>
                <a:latin typeface="Aldhabi" panose="01000000000000000000" pitchFamily="2" charset="-78"/>
                <a:cs typeface="Aldhabi" panose="01000000000000000000" pitchFamily="2" charset="-78"/>
              </a:rPr>
              <a:t>Busgeeth Pravesh K</a:t>
            </a:r>
            <a:endParaRPr lang="en-US" sz="3200" b="1">
              <a:solidFill>
                <a:schemeClr val="bg1"/>
              </a:solidFill>
              <a:latin typeface="Aldhabi" panose="01000000000000000000" pitchFamily="2" charset="-78"/>
              <a:cs typeface="Aldhabi" panose="01000000000000000000" pitchFamily="2" charset="-78"/>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10</a:t>
            </a:fld>
            <a:endParaRPr lang="fr-FR"/>
          </a:p>
        </p:txBody>
      </p:sp>
      <p:sp>
        <p:nvSpPr>
          <p:cNvPr id="4" name="Title 3">
            <a:extLst>
              <a:ext uri="{FF2B5EF4-FFF2-40B4-BE49-F238E27FC236}">
                <a16:creationId xmlns:a16="http://schemas.microsoft.com/office/drawing/2014/main" id="{C66B6DFE-A436-4F64-AE34-B850205CAB37}"/>
              </a:ext>
            </a:extLst>
          </p:cNvPr>
          <p:cNvSpPr>
            <a:spLocks noGrp="1"/>
          </p:cNvSpPr>
          <p:nvPr>
            <p:ph type="title"/>
          </p:nvPr>
        </p:nvSpPr>
        <p:spPr>
          <a:xfrm>
            <a:off x="550944" y="277703"/>
            <a:ext cx="10270415" cy="865426"/>
          </a:xfrm>
        </p:spPr>
        <p:txBody>
          <a:bodyPr/>
          <a:lstStyle/>
          <a:p>
            <a:r>
              <a:rPr lang="fr-FR" sz="4000" b="1">
                <a:solidFill>
                  <a:schemeClr val="dk2"/>
                </a:solidFill>
              </a:rPr>
              <a:t>Azure Storage Account</a:t>
            </a:r>
            <a:endParaRPr lang="en-US" sz="4000" b="1">
              <a:solidFill>
                <a:schemeClr val="dk2"/>
              </a:solidFill>
            </a:endParaRPr>
          </a:p>
        </p:txBody>
      </p:sp>
      <p:sp>
        <p:nvSpPr>
          <p:cNvPr id="6" name="Text Placeholder 5">
            <a:extLst>
              <a:ext uri="{FF2B5EF4-FFF2-40B4-BE49-F238E27FC236}">
                <a16:creationId xmlns:a16="http://schemas.microsoft.com/office/drawing/2014/main" id="{71726F2C-B696-46FB-BCE8-246CE246075B}"/>
              </a:ext>
            </a:extLst>
          </p:cNvPr>
          <p:cNvSpPr>
            <a:spLocks noGrp="1"/>
          </p:cNvSpPr>
          <p:nvPr>
            <p:ph type="body" idx="1"/>
          </p:nvPr>
        </p:nvSpPr>
        <p:spPr>
          <a:xfrm>
            <a:off x="373773" y="791967"/>
            <a:ext cx="11586900" cy="1101101"/>
          </a:xfrm>
        </p:spPr>
        <p:txBody>
          <a:bodyPr/>
          <a:lstStyle/>
          <a:p>
            <a:pPr marL="228600" indent="0">
              <a:lnSpc>
                <a:spcPct val="150000"/>
              </a:lnSpc>
            </a:pPr>
            <a:r>
              <a:rPr lang="en-US" sz="1800"/>
              <a:t>Under Storage Account, we have different </a:t>
            </a:r>
            <a:r>
              <a:rPr lang="en-US" sz="1800" b="1"/>
              <a:t>Containers</a:t>
            </a:r>
            <a:r>
              <a:rPr lang="en-US" sz="1800"/>
              <a:t> in which data has been stored. Data is also highly secure in azure storage as data is written in an encrypted form. To control who can access the data azure provides users with fine-grained control. An Azure Storage Account contains a specific URL.</a:t>
            </a:r>
          </a:p>
        </p:txBody>
      </p:sp>
      <p:pic>
        <p:nvPicPr>
          <p:cNvPr id="8" name="Picture 7">
            <a:extLst>
              <a:ext uri="{FF2B5EF4-FFF2-40B4-BE49-F238E27FC236}">
                <a16:creationId xmlns:a16="http://schemas.microsoft.com/office/drawing/2014/main" id="{155D74C0-12F1-4D00-97D8-5B81D010925A}"/>
              </a:ext>
            </a:extLst>
          </p:cNvPr>
          <p:cNvPicPr>
            <a:picLocks noChangeAspect="1"/>
          </p:cNvPicPr>
          <p:nvPr/>
        </p:nvPicPr>
        <p:blipFill>
          <a:blip r:embed="rId2"/>
          <a:stretch>
            <a:fillRect/>
          </a:stretch>
        </p:blipFill>
        <p:spPr>
          <a:xfrm>
            <a:off x="681998" y="2524136"/>
            <a:ext cx="9129823" cy="3265224"/>
          </a:xfrm>
          <a:prstGeom prst="rect">
            <a:avLst/>
          </a:prstGeom>
        </p:spPr>
      </p:pic>
      <p:sp>
        <p:nvSpPr>
          <p:cNvPr id="9" name="Rectangle 8">
            <a:extLst>
              <a:ext uri="{FF2B5EF4-FFF2-40B4-BE49-F238E27FC236}">
                <a16:creationId xmlns:a16="http://schemas.microsoft.com/office/drawing/2014/main" id="{03AE2D99-5DAE-4EA9-8401-08A09727AFFD}"/>
              </a:ext>
            </a:extLst>
          </p:cNvPr>
          <p:cNvSpPr/>
          <p:nvPr/>
        </p:nvSpPr>
        <p:spPr>
          <a:xfrm>
            <a:off x="8702211" y="3788495"/>
            <a:ext cx="1109610" cy="3108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32AB29-FDEC-4CB5-B27E-C79930946560}"/>
              </a:ext>
            </a:extLst>
          </p:cNvPr>
          <p:cNvSpPr/>
          <p:nvPr/>
        </p:nvSpPr>
        <p:spPr>
          <a:xfrm>
            <a:off x="3277339" y="4430125"/>
            <a:ext cx="719307" cy="203520"/>
          </a:xfrm>
          <a:prstGeom prst="rect">
            <a:avLst/>
          </a:prstGeom>
          <a:solidFill>
            <a:schemeClr val="tx2">
              <a:lumMod val="1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11383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11</a:t>
            </a:fld>
            <a:endParaRPr lang="fr-FR"/>
          </a:p>
        </p:txBody>
      </p:sp>
      <p:sp>
        <p:nvSpPr>
          <p:cNvPr id="3" name="Text Placeholder 2">
            <a:extLst>
              <a:ext uri="{FF2B5EF4-FFF2-40B4-BE49-F238E27FC236}">
                <a16:creationId xmlns:a16="http://schemas.microsoft.com/office/drawing/2014/main" id="{5457BA41-ED48-4081-BDE5-D034FF4D2DCE}"/>
              </a:ext>
            </a:extLst>
          </p:cNvPr>
          <p:cNvSpPr>
            <a:spLocks noGrp="1"/>
          </p:cNvSpPr>
          <p:nvPr>
            <p:ph type="body" idx="1"/>
          </p:nvPr>
        </p:nvSpPr>
        <p:spPr>
          <a:xfrm>
            <a:off x="960792" y="1163782"/>
            <a:ext cx="10270415" cy="1682160"/>
          </a:xfrm>
        </p:spPr>
        <p:txBody>
          <a:bodyPr/>
          <a:lstStyle/>
          <a:p>
            <a:pPr marL="228600" indent="0">
              <a:lnSpc>
                <a:spcPct val="150000"/>
              </a:lnSpc>
            </a:pPr>
            <a:r>
              <a:rPr lang="en-US" b="1"/>
              <a:t>Container:</a:t>
            </a:r>
          </a:p>
          <a:p>
            <a:pPr marL="228600" indent="0">
              <a:lnSpc>
                <a:spcPct val="150000"/>
              </a:lnSpc>
            </a:pPr>
            <a:r>
              <a:rPr lang="en-US" sz="1800"/>
              <a:t>A Container may consist of several folders in which there are different sizes of files/blobs needed for transformation in the Azure Data Factory. Each folders have a specific path or location.</a:t>
            </a:r>
          </a:p>
        </p:txBody>
      </p:sp>
      <p:sp>
        <p:nvSpPr>
          <p:cNvPr id="4" name="Title 3">
            <a:extLst>
              <a:ext uri="{FF2B5EF4-FFF2-40B4-BE49-F238E27FC236}">
                <a16:creationId xmlns:a16="http://schemas.microsoft.com/office/drawing/2014/main" id="{C66B6DFE-A436-4F64-AE34-B850205CAB37}"/>
              </a:ext>
            </a:extLst>
          </p:cNvPr>
          <p:cNvSpPr>
            <a:spLocks noGrp="1"/>
          </p:cNvSpPr>
          <p:nvPr>
            <p:ph type="title"/>
          </p:nvPr>
        </p:nvSpPr>
        <p:spPr>
          <a:xfrm>
            <a:off x="960792" y="390719"/>
            <a:ext cx="10270415" cy="865426"/>
          </a:xfrm>
        </p:spPr>
        <p:txBody>
          <a:bodyPr/>
          <a:lstStyle/>
          <a:p>
            <a:r>
              <a:rPr lang="fr-FR" sz="4000" b="1">
                <a:solidFill>
                  <a:schemeClr val="dk2"/>
                </a:solidFill>
              </a:rPr>
              <a:t>Azure Storage Account </a:t>
            </a:r>
            <a:r>
              <a:rPr lang="fr-FR" sz="4000" b="1" err="1">
                <a:solidFill>
                  <a:schemeClr val="dk2"/>
                </a:solidFill>
              </a:rPr>
              <a:t>Features</a:t>
            </a:r>
            <a:endParaRPr lang="en-US" sz="4000" b="1">
              <a:solidFill>
                <a:schemeClr val="dk2"/>
              </a:solidFill>
            </a:endParaRPr>
          </a:p>
        </p:txBody>
      </p:sp>
      <p:grpSp>
        <p:nvGrpSpPr>
          <p:cNvPr id="8" name="Group 7">
            <a:extLst>
              <a:ext uri="{FF2B5EF4-FFF2-40B4-BE49-F238E27FC236}">
                <a16:creationId xmlns:a16="http://schemas.microsoft.com/office/drawing/2014/main" id="{4C587460-AE90-4E1B-86CA-CDEE5E29D932}"/>
              </a:ext>
            </a:extLst>
          </p:cNvPr>
          <p:cNvGrpSpPr/>
          <p:nvPr/>
        </p:nvGrpSpPr>
        <p:grpSpPr>
          <a:xfrm>
            <a:off x="1289565" y="2979507"/>
            <a:ext cx="7938494" cy="2445250"/>
            <a:chOff x="960792" y="3190890"/>
            <a:chExt cx="7152170" cy="2203043"/>
          </a:xfrm>
        </p:grpSpPr>
        <p:pic>
          <p:nvPicPr>
            <p:cNvPr id="6" name="Picture 5">
              <a:extLst>
                <a:ext uri="{FF2B5EF4-FFF2-40B4-BE49-F238E27FC236}">
                  <a16:creationId xmlns:a16="http://schemas.microsoft.com/office/drawing/2014/main" id="{26DDE122-A70E-4EEF-BEC5-D87D2932002F}"/>
                </a:ext>
              </a:extLst>
            </p:cNvPr>
            <p:cNvPicPr>
              <a:picLocks noChangeAspect="1"/>
            </p:cNvPicPr>
            <p:nvPr/>
          </p:nvPicPr>
          <p:blipFill rotWithShape="1">
            <a:blip r:embed="rId2"/>
            <a:srcRect l="19561" t="23921" r="12460" b="25454"/>
            <a:stretch/>
          </p:blipFill>
          <p:spPr>
            <a:xfrm>
              <a:off x="960792" y="3809144"/>
              <a:ext cx="7152170" cy="1584789"/>
            </a:xfrm>
            <a:prstGeom prst="rect">
              <a:avLst/>
            </a:prstGeom>
          </p:spPr>
        </p:pic>
        <p:pic>
          <p:nvPicPr>
            <p:cNvPr id="7" name="Picture 6">
              <a:extLst>
                <a:ext uri="{FF2B5EF4-FFF2-40B4-BE49-F238E27FC236}">
                  <a16:creationId xmlns:a16="http://schemas.microsoft.com/office/drawing/2014/main" id="{311CE215-FD20-4FC4-AC7C-578C84FD4B4D}"/>
                </a:ext>
              </a:extLst>
            </p:cNvPr>
            <p:cNvPicPr>
              <a:picLocks noChangeAspect="1"/>
            </p:cNvPicPr>
            <p:nvPr/>
          </p:nvPicPr>
          <p:blipFill rotWithShape="1">
            <a:blip r:embed="rId2"/>
            <a:srcRect r="86707" b="86271"/>
            <a:stretch/>
          </p:blipFill>
          <p:spPr>
            <a:xfrm>
              <a:off x="960792" y="3190890"/>
              <a:ext cx="1915856" cy="588716"/>
            </a:xfrm>
            <a:prstGeom prst="rect">
              <a:avLst/>
            </a:prstGeom>
          </p:spPr>
        </p:pic>
      </p:grpSp>
      <p:sp>
        <p:nvSpPr>
          <p:cNvPr id="9" name="Rectangle 8">
            <a:extLst>
              <a:ext uri="{FF2B5EF4-FFF2-40B4-BE49-F238E27FC236}">
                <a16:creationId xmlns:a16="http://schemas.microsoft.com/office/drawing/2014/main" id="{1ACB52F6-E7D9-4F22-AB14-BB15C12042D8}"/>
              </a:ext>
            </a:extLst>
          </p:cNvPr>
          <p:cNvSpPr/>
          <p:nvPr/>
        </p:nvSpPr>
        <p:spPr>
          <a:xfrm>
            <a:off x="2383488" y="3895869"/>
            <a:ext cx="339164" cy="152150"/>
          </a:xfrm>
          <a:prstGeom prst="rect">
            <a:avLst/>
          </a:prstGeom>
          <a:solidFill>
            <a:schemeClr val="tx2">
              <a:lumMod val="1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9992693-0E4E-4CBA-8827-34252E4C0D76}"/>
              </a:ext>
            </a:extLst>
          </p:cNvPr>
          <p:cNvSpPr/>
          <p:nvPr/>
        </p:nvSpPr>
        <p:spPr>
          <a:xfrm>
            <a:off x="1289565" y="3895869"/>
            <a:ext cx="1998166" cy="1849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7939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12</a:t>
            </a:fld>
            <a:endParaRPr lang="fr-FR"/>
          </a:p>
        </p:txBody>
      </p:sp>
      <p:sp>
        <p:nvSpPr>
          <p:cNvPr id="4" name="Title 3">
            <a:extLst>
              <a:ext uri="{FF2B5EF4-FFF2-40B4-BE49-F238E27FC236}">
                <a16:creationId xmlns:a16="http://schemas.microsoft.com/office/drawing/2014/main" id="{C66B6DFE-A436-4F64-AE34-B850205CAB37}"/>
              </a:ext>
            </a:extLst>
          </p:cNvPr>
          <p:cNvSpPr>
            <a:spLocks noGrp="1"/>
          </p:cNvSpPr>
          <p:nvPr>
            <p:ph type="title"/>
          </p:nvPr>
        </p:nvSpPr>
        <p:spPr>
          <a:xfrm>
            <a:off x="960792" y="390719"/>
            <a:ext cx="10270415" cy="865426"/>
          </a:xfrm>
        </p:spPr>
        <p:txBody>
          <a:bodyPr/>
          <a:lstStyle/>
          <a:p>
            <a:r>
              <a:rPr lang="fr-FR" sz="4000" b="1">
                <a:solidFill>
                  <a:schemeClr val="dk2"/>
                </a:solidFill>
              </a:rPr>
              <a:t>Data Ingestion – </a:t>
            </a:r>
            <a:r>
              <a:rPr lang="en-GB" sz="4000" b="1">
                <a:solidFill>
                  <a:schemeClr val="dk2"/>
                </a:solidFill>
              </a:rPr>
              <a:t>Granularity</a:t>
            </a:r>
            <a:r>
              <a:rPr lang="fr-FR" sz="4000" b="1">
                <a:solidFill>
                  <a:schemeClr val="dk2"/>
                </a:solidFill>
              </a:rPr>
              <a:t> in Data Flow</a:t>
            </a:r>
            <a:endParaRPr lang="en-US">
              <a:solidFill>
                <a:schemeClr val="dk2"/>
              </a:solidFill>
            </a:endParaRPr>
          </a:p>
        </p:txBody>
      </p:sp>
      <p:graphicFrame>
        <p:nvGraphicFramePr>
          <p:cNvPr id="7" name="Table 7">
            <a:extLst>
              <a:ext uri="{FF2B5EF4-FFF2-40B4-BE49-F238E27FC236}">
                <a16:creationId xmlns:a16="http://schemas.microsoft.com/office/drawing/2014/main" id="{D87FB54B-2299-43DE-91C2-834C5DBA5537}"/>
              </a:ext>
            </a:extLst>
          </p:cNvPr>
          <p:cNvGraphicFramePr>
            <a:graphicFrameLocks noGrp="1"/>
          </p:cNvGraphicFramePr>
          <p:nvPr>
            <p:extLst>
              <p:ext uri="{D42A27DB-BD31-4B8C-83A1-F6EECF244321}">
                <p14:modId xmlns:p14="http://schemas.microsoft.com/office/powerpoint/2010/main" val="3172329857"/>
              </p:ext>
            </p:extLst>
          </p:nvPr>
        </p:nvGraphicFramePr>
        <p:xfrm>
          <a:off x="1097632" y="1242074"/>
          <a:ext cx="9287570" cy="4373852"/>
        </p:xfrm>
        <a:graphic>
          <a:graphicData uri="http://schemas.openxmlformats.org/drawingml/2006/table">
            <a:tbl>
              <a:tblPr firstRow="1" bandRow="1">
                <a:tableStyleId>{21E4AEA4-8DFA-4A89-87EB-49C32662AFE0}</a:tableStyleId>
              </a:tblPr>
              <a:tblGrid>
                <a:gridCol w="4643785">
                  <a:extLst>
                    <a:ext uri="{9D8B030D-6E8A-4147-A177-3AD203B41FA5}">
                      <a16:colId xmlns:a16="http://schemas.microsoft.com/office/drawing/2014/main" val="3431579428"/>
                    </a:ext>
                  </a:extLst>
                </a:gridCol>
                <a:gridCol w="4643785">
                  <a:extLst>
                    <a:ext uri="{9D8B030D-6E8A-4147-A177-3AD203B41FA5}">
                      <a16:colId xmlns:a16="http://schemas.microsoft.com/office/drawing/2014/main" val="3859922632"/>
                    </a:ext>
                  </a:extLst>
                </a:gridCol>
              </a:tblGrid>
              <a:tr h="429335">
                <a:tc>
                  <a:txBody>
                    <a:bodyPr/>
                    <a:lstStyle/>
                    <a:p>
                      <a:r>
                        <a:rPr lang="en-US"/>
                        <a:t>LAYERS</a:t>
                      </a:r>
                    </a:p>
                  </a:txBody>
                  <a:tcPr/>
                </a:tc>
                <a:tc>
                  <a:txBody>
                    <a:bodyPr/>
                    <a:lstStyle/>
                    <a:p>
                      <a:r>
                        <a:rPr lang="en-US"/>
                        <a:t>RULES</a:t>
                      </a:r>
                    </a:p>
                  </a:txBody>
                  <a:tcPr/>
                </a:tc>
                <a:extLst>
                  <a:ext uri="{0D108BD9-81ED-4DB2-BD59-A6C34878D82A}">
                    <a16:rowId xmlns:a16="http://schemas.microsoft.com/office/drawing/2014/main" val="3059181320"/>
                  </a:ext>
                </a:extLst>
              </a:tr>
              <a:tr h="84525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a:solidFill>
                            <a:schemeClr val="dk1"/>
                          </a:solidFill>
                          <a:latin typeface="+mn-lt"/>
                          <a:ea typeface="+mn-ea"/>
                          <a:cs typeface="+mn-cs"/>
                          <a:sym typeface="Arial"/>
                        </a:rPr>
                        <a:t>BRONZE</a:t>
                      </a: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1400" b="0" i="0" u="none" strike="noStrike" cap="none">
                          <a:solidFill>
                            <a:schemeClr val="dk1"/>
                          </a:solidFill>
                          <a:latin typeface="Calibri"/>
                          <a:ea typeface="+mn-ea"/>
                          <a:cs typeface="Calibri"/>
                          <a:sym typeface="Arial"/>
                        </a:rPr>
                        <a:t>No Transformations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400" b="0" i="0" u="none" strike="noStrike" cap="none" noProof="0">
                          <a:solidFill>
                            <a:schemeClr val="dk1"/>
                          </a:solidFill>
                          <a:latin typeface="Calibri"/>
                          <a:ea typeface="+mn-ea"/>
                          <a:cs typeface="Calibri"/>
                          <a:sym typeface="Arial"/>
                        </a:rPr>
                        <a:t>Ingested</a:t>
                      </a:r>
                      <a:r>
                        <a:rPr lang="fr-FR" sz="1400" b="0" i="0" u="none" strike="noStrike" cap="none">
                          <a:solidFill>
                            <a:schemeClr val="dk1"/>
                          </a:solidFill>
                          <a:latin typeface="Calibri"/>
                          <a:ea typeface="+mn-ea"/>
                          <a:cs typeface="Calibri"/>
                          <a:sym typeface="Arial"/>
                        </a:rPr>
                        <a:t> files are archive in a folder</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fr-FR" sz="1400" b="0" i="0" u="none" strike="noStrike" cap="none">
                        <a:solidFill>
                          <a:schemeClr val="dk1"/>
                        </a:solidFill>
                        <a:latin typeface="Calibri"/>
                        <a:ea typeface="+mn-ea"/>
                        <a:cs typeface="Calibri"/>
                        <a:sym typeface="Arial"/>
                      </a:endParaRPr>
                    </a:p>
                  </a:txBody>
                  <a:tcPr/>
                </a:tc>
                <a:extLst>
                  <a:ext uri="{0D108BD9-81ED-4DB2-BD59-A6C34878D82A}">
                    <a16:rowId xmlns:a16="http://schemas.microsoft.com/office/drawing/2014/main" val="4078979002"/>
                  </a:ext>
                </a:extLst>
              </a:tr>
              <a:tr h="617169">
                <a:tc>
                  <a:txBody>
                    <a:bodyPr/>
                    <a:lstStyle/>
                    <a:p>
                      <a:r>
                        <a:rPr lang="en-US"/>
                        <a:t>SILVER</a:t>
                      </a: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1400">
                          <a:latin typeface="Calibri"/>
                          <a:cs typeface="Calibri"/>
                        </a:rPr>
                        <a:t>Technical control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1400">
                          <a:latin typeface="Calibri"/>
                          <a:cs typeface="Calibri"/>
                        </a:rPr>
                        <a:t>Ingested files are archived in a folder</a:t>
                      </a:r>
                      <a:endParaRPr lang="fr-FR" sz="1400" dirty="0">
                        <a:latin typeface="Calibri"/>
                        <a:cs typeface="Calibri"/>
                      </a:endParaRPr>
                    </a:p>
                  </a:txBody>
                  <a:tcPr/>
                </a:tc>
                <a:extLst>
                  <a:ext uri="{0D108BD9-81ED-4DB2-BD59-A6C34878D82A}">
                    <a16:rowId xmlns:a16="http://schemas.microsoft.com/office/drawing/2014/main" val="36637560"/>
                  </a:ext>
                </a:extLst>
              </a:tr>
              <a:tr h="1113590">
                <a:tc>
                  <a:txBody>
                    <a:bodyPr/>
                    <a:lstStyle/>
                    <a:p>
                      <a:r>
                        <a:rPr lang="en-US"/>
                        <a:t>GOLD</a:t>
                      </a: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1400" b="0" i="0" u="none" strike="noStrike" cap="none">
                          <a:solidFill>
                            <a:schemeClr val="dk1"/>
                          </a:solidFill>
                          <a:latin typeface="Calibri"/>
                          <a:ea typeface="+mn-ea"/>
                          <a:cs typeface="Calibri"/>
                          <a:sym typeface="Arial"/>
                        </a:rPr>
                        <a:t>Detect Relationships with other table (Account, Product, Event,…)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1400" b="0" i="0" u="none" strike="noStrike" cap="none">
                          <a:solidFill>
                            <a:schemeClr val="dk1"/>
                          </a:solidFill>
                          <a:latin typeface="Calibri"/>
                          <a:ea typeface="+mn-ea"/>
                          <a:cs typeface="Calibri"/>
                          <a:sym typeface="Arial"/>
                        </a:rPr>
                        <a:t>Check dependencies before loading data in DWH</a:t>
                      </a:r>
                    </a:p>
                    <a:p>
                      <a:endParaRPr lang="en-US" dirty="0"/>
                    </a:p>
                  </a:txBody>
                  <a:tcPr/>
                </a:tc>
                <a:extLst>
                  <a:ext uri="{0D108BD9-81ED-4DB2-BD59-A6C34878D82A}">
                    <a16:rowId xmlns:a16="http://schemas.microsoft.com/office/drawing/2014/main" val="2285689192"/>
                  </a:ext>
                </a:extLst>
              </a:tr>
              <a:tr h="1368504">
                <a:tc>
                  <a:txBody>
                    <a:bodyPr/>
                    <a:lstStyle/>
                    <a:p>
                      <a:r>
                        <a:rPr lang="en-US"/>
                        <a:t>DWH (DATA WAREHOUSE)</a:t>
                      </a: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1400" b="0" i="0" u="none" strike="noStrike" cap="none">
                          <a:solidFill>
                            <a:schemeClr val="dk1"/>
                          </a:solidFill>
                          <a:latin typeface="Calibri"/>
                          <a:ea typeface="+mn-ea"/>
                          <a:cs typeface="Calibri"/>
                          <a:sym typeface="Arial"/>
                        </a:rPr>
                        <a:t>Transformed data updated in table</a:t>
                      </a:r>
                      <a:endParaRPr lang="fr-FR" sz="1400" b="0" i="0" u="none" strike="noStrike" cap="none" dirty="0">
                        <a:solidFill>
                          <a:schemeClr val="dk1"/>
                        </a:solidFill>
                        <a:latin typeface="Calibri"/>
                        <a:ea typeface="+mn-ea"/>
                        <a:cs typeface="Calibri"/>
                        <a:sym typeface="Arial"/>
                      </a:endParaRPr>
                    </a:p>
                  </a:txBody>
                  <a:tcPr/>
                </a:tc>
                <a:extLst>
                  <a:ext uri="{0D108BD9-81ED-4DB2-BD59-A6C34878D82A}">
                    <a16:rowId xmlns:a16="http://schemas.microsoft.com/office/drawing/2014/main" val="3160611832"/>
                  </a:ext>
                </a:extLst>
              </a:tr>
            </a:tbl>
          </a:graphicData>
        </a:graphic>
      </p:graphicFrame>
    </p:spTree>
    <p:extLst>
      <p:ext uri="{BB962C8B-B14F-4D97-AF65-F5344CB8AC3E}">
        <p14:creationId xmlns:p14="http://schemas.microsoft.com/office/powerpoint/2010/main" val="36110400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7546F7D-8893-4928-A140-9529492C1CCC}"/>
              </a:ext>
            </a:extLst>
          </p:cNvPr>
          <p:cNvSpPr>
            <a:spLocks noGrp="1"/>
          </p:cNvSpPr>
          <p:nvPr>
            <p:ph type="subTitle" idx="1"/>
          </p:nvPr>
        </p:nvSpPr>
        <p:spPr>
          <a:xfrm>
            <a:off x="1585442" y="4304347"/>
            <a:ext cx="9293895" cy="855797"/>
          </a:xfrm>
        </p:spPr>
        <p:txBody>
          <a:bodyPr/>
          <a:lstStyle/>
          <a:p>
            <a:r>
              <a:rPr lang="en-US"/>
              <a:t>Road to Power BI Report</a:t>
            </a:r>
          </a:p>
        </p:txBody>
      </p:sp>
      <p:sp>
        <p:nvSpPr>
          <p:cNvPr id="3" name="Title 2">
            <a:extLst>
              <a:ext uri="{FF2B5EF4-FFF2-40B4-BE49-F238E27FC236}">
                <a16:creationId xmlns:a16="http://schemas.microsoft.com/office/drawing/2014/main" id="{DD48A447-1FD0-4FCD-A4FA-7ADF317AEE89}"/>
              </a:ext>
            </a:extLst>
          </p:cNvPr>
          <p:cNvSpPr>
            <a:spLocks noGrp="1"/>
          </p:cNvSpPr>
          <p:nvPr>
            <p:ph type="title"/>
          </p:nvPr>
        </p:nvSpPr>
        <p:spPr>
          <a:xfrm>
            <a:off x="1585442" y="2972503"/>
            <a:ext cx="9302406" cy="1331844"/>
          </a:xfrm>
        </p:spPr>
        <p:txBody>
          <a:bodyPr/>
          <a:lstStyle/>
          <a:p>
            <a:r>
              <a:rPr lang="en-US"/>
              <a:t>Azure Data Factory </a:t>
            </a:r>
          </a:p>
        </p:txBody>
      </p:sp>
    </p:spTree>
    <p:extLst>
      <p:ext uri="{BB962C8B-B14F-4D97-AF65-F5344CB8AC3E}">
        <p14:creationId xmlns:p14="http://schemas.microsoft.com/office/powerpoint/2010/main" val="183605301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2D1AFD-B545-46DA-9D95-4C33ADE37A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14</a:t>
            </a:fld>
            <a:endParaRPr lang="fr-FR"/>
          </a:p>
        </p:txBody>
      </p:sp>
      <p:sp>
        <p:nvSpPr>
          <p:cNvPr id="3" name="Text Placeholder 2">
            <a:extLst>
              <a:ext uri="{FF2B5EF4-FFF2-40B4-BE49-F238E27FC236}">
                <a16:creationId xmlns:a16="http://schemas.microsoft.com/office/drawing/2014/main" id="{161A55D5-4D49-448E-9C72-18D900CAC366}"/>
              </a:ext>
            </a:extLst>
          </p:cNvPr>
          <p:cNvSpPr>
            <a:spLocks noGrp="1"/>
          </p:cNvSpPr>
          <p:nvPr>
            <p:ph type="body" idx="1"/>
          </p:nvPr>
        </p:nvSpPr>
        <p:spPr>
          <a:xfrm>
            <a:off x="960792" y="1367599"/>
            <a:ext cx="8491966" cy="4203390"/>
          </a:xfrm>
        </p:spPr>
        <p:txBody>
          <a:bodyPr/>
          <a:lstStyle/>
          <a:p>
            <a:pPr marL="685800" indent="-457200">
              <a:lnSpc>
                <a:spcPct val="100000"/>
              </a:lnSpc>
              <a:buFont typeface="+mj-lt"/>
              <a:buAutoNum type="arabicPeriod"/>
            </a:pPr>
            <a:r>
              <a:rPr lang="en-US" sz="2800" b="1">
                <a:solidFill>
                  <a:schemeClr val="bg2"/>
                </a:solidFill>
              </a:rPr>
              <a:t>Upload File to Azure Blob Storage</a:t>
            </a:r>
          </a:p>
          <a:p>
            <a:pPr marL="742950" indent="-514350">
              <a:lnSpc>
                <a:spcPct val="100000"/>
              </a:lnSpc>
              <a:buFont typeface="+mj-lt"/>
              <a:buAutoNum type="arabicPeriod"/>
            </a:pPr>
            <a:r>
              <a:rPr lang="en-US" sz="2400">
                <a:solidFill>
                  <a:schemeClr val="tx1"/>
                </a:solidFill>
              </a:rPr>
              <a:t>Create Working Branch</a:t>
            </a:r>
          </a:p>
          <a:p>
            <a:pPr marL="685800" indent="-457200">
              <a:lnSpc>
                <a:spcPct val="100000"/>
              </a:lnSpc>
              <a:buFont typeface="+mj-lt"/>
              <a:buAutoNum type="arabicPeriod"/>
            </a:pPr>
            <a:r>
              <a:rPr lang="en-US" sz="2400"/>
              <a:t>Create Datasets - (Source, destination)</a:t>
            </a:r>
          </a:p>
          <a:p>
            <a:pPr marL="685800" indent="-457200">
              <a:lnSpc>
                <a:spcPct val="100000"/>
              </a:lnSpc>
              <a:buFont typeface="+mj-lt"/>
              <a:buAutoNum type="arabicPeriod"/>
            </a:pPr>
            <a:r>
              <a:rPr lang="en-US" sz="2400"/>
              <a:t>Create Data Flow - (Technical Transformation of Data)</a:t>
            </a:r>
          </a:p>
          <a:p>
            <a:pPr marL="685800" indent="-457200">
              <a:lnSpc>
                <a:spcPct val="100000"/>
              </a:lnSpc>
              <a:buFont typeface="+mj-lt"/>
              <a:buAutoNum type="arabicPeriod"/>
            </a:pPr>
            <a:r>
              <a:rPr lang="en-US" sz="2400"/>
              <a:t>Create Pipeline &amp; Orchestrate Pipeline</a:t>
            </a:r>
          </a:p>
          <a:p>
            <a:pPr marL="685800" indent="-457200">
              <a:lnSpc>
                <a:spcPct val="100000"/>
              </a:lnSpc>
              <a:buFont typeface="+mj-lt"/>
              <a:buAutoNum type="arabicPeriod"/>
            </a:pPr>
            <a:r>
              <a:rPr lang="en-US" sz="2400"/>
              <a:t>Deployment via Azure DevOps</a:t>
            </a:r>
          </a:p>
          <a:p>
            <a:pPr marL="685800" indent="-457200">
              <a:lnSpc>
                <a:spcPct val="100000"/>
              </a:lnSpc>
              <a:buFont typeface="+mj-lt"/>
              <a:buAutoNum type="arabicPeriod"/>
            </a:pPr>
            <a:r>
              <a:rPr lang="en-US" sz="2400"/>
              <a:t>Scheduling</a:t>
            </a:r>
          </a:p>
        </p:txBody>
      </p:sp>
      <p:sp>
        <p:nvSpPr>
          <p:cNvPr id="4" name="Title 3">
            <a:extLst>
              <a:ext uri="{FF2B5EF4-FFF2-40B4-BE49-F238E27FC236}">
                <a16:creationId xmlns:a16="http://schemas.microsoft.com/office/drawing/2014/main" id="{018F79AB-A553-42FF-B6A1-FAF0DBDC929D}"/>
              </a:ext>
            </a:extLst>
          </p:cNvPr>
          <p:cNvSpPr>
            <a:spLocks noGrp="1"/>
          </p:cNvSpPr>
          <p:nvPr>
            <p:ph type="title"/>
          </p:nvPr>
        </p:nvSpPr>
        <p:spPr>
          <a:xfrm>
            <a:off x="960792" y="390719"/>
            <a:ext cx="10281147" cy="976880"/>
          </a:xfrm>
        </p:spPr>
        <p:txBody>
          <a:bodyPr/>
          <a:lstStyle/>
          <a:p>
            <a:r>
              <a:rPr lang="en-US" sz="4000" b="1">
                <a:solidFill>
                  <a:schemeClr val="dk2"/>
                </a:solidFill>
              </a:rPr>
              <a:t>Steps in ADF</a:t>
            </a:r>
          </a:p>
        </p:txBody>
      </p:sp>
      <p:pic>
        <p:nvPicPr>
          <p:cNvPr id="5" name="Picture 2" descr="See the source image">
            <a:extLst>
              <a:ext uri="{FF2B5EF4-FFF2-40B4-BE49-F238E27FC236}">
                <a16:creationId xmlns:a16="http://schemas.microsoft.com/office/drawing/2014/main" id="{57248265-28B1-4822-BB95-84ACCE5AC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4621" y="4407281"/>
            <a:ext cx="2216586" cy="1163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0605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2D1AFD-B545-46DA-9D95-4C33ADE37A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15</a:t>
            </a:fld>
            <a:endParaRPr lang="fr-FR"/>
          </a:p>
        </p:txBody>
      </p:sp>
      <p:sp>
        <p:nvSpPr>
          <p:cNvPr id="3" name="Text Placeholder 2">
            <a:extLst>
              <a:ext uri="{FF2B5EF4-FFF2-40B4-BE49-F238E27FC236}">
                <a16:creationId xmlns:a16="http://schemas.microsoft.com/office/drawing/2014/main" id="{161A55D5-4D49-448E-9C72-18D900CAC366}"/>
              </a:ext>
            </a:extLst>
          </p:cNvPr>
          <p:cNvSpPr>
            <a:spLocks noGrp="1"/>
          </p:cNvSpPr>
          <p:nvPr>
            <p:ph type="body" idx="1"/>
          </p:nvPr>
        </p:nvSpPr>
        <p:spPr>
          <a:xfrm>
            <a:off x="960792" y="1367599"/>
            <a:ext cx="8491966" cy="4203390"/>
          </a:xfrm>
        </p:spPr>
        <p:txBody>
          <a:bodyPr/>
          <a:lstStyle/>
          <a:p>
            <a:pPr>
              <a:lnSpc>
                <a:spcPct val="100000"/>
              </a:lnSpc>
            </a:pPr>
            <a:r>
              <a:rPr lang="en-US" sz="2400"/>
              <a:t>	</a:t>
            </a:r>
          </a:p>
        </p:txBody>
      </p:sp>
      <p:sp>
        <p:nvSpPr>
          <p:cNvPr id="4" name="Title 3">
            <a:extLst>
              <a:ext uri="{FF2B5EF4-FFF2-40B4-BE49-F238E27FC236}">
                <a16:creationId xmlns:a16="http://schemas.microsoft.com/office/drawing/2014/main" id="{018F79AB-A553-42FF-B6A1-FAF0DBDC929D}"/>
              </a:ext>
            </a:extLst>
          </p:cNvPr>
          <p:cNvSpPr>
            <a:spLocks noGrp="1"/>
          </p:cNvSpPr>
          <p:nvPr>
            <p:ph type="title"/>
          </p:nvPr>
        </p:nvSpPr>
        <p:spPr>
          <a:xfrm>
            <a:off x="960792" y="390719"/>
            <a:ext cx="10281147" cy="976880"/>
          </a:xfrm>
        </p:spPr>
        <p:txBody>
          <a:bodyPr/>
          <a:lstStyle/>
          <a:p>
            <a:r>
              <a:rPr lang="en-US" sz="4000" b="1">
                <a:solidFill>
                  <a:schemeClr val="dk2"/>
                </a:solidFill>
              </a:rPr>
              <a:t>Upload Events.csv file in Blob</a:t>
            </a:r>
          </a:p>
        </p:txBody>
      </p:sp>
      <p:sp>
        <p:nvSpPr>
          <p:cNvPr id="13" name="Text Placeholder 2">
            <a:extLst>
              <a:ext uri="{FF2B5EF4-FFF2-40B4-BE49-F238E27FC236}">
                <a16:creationId xmlns:a16="http://schemas.microsoft.com/office/drawing/2014/main" id="{C3F43993-7560-4626-ABC8-8811BDA9A089}"/>
              </a:ext>
            </a:extLst>
          </p:cNvPr>
          <p:cNvSpPr txBox="1">
            <a:spLocks/>
          </p:cNvSpPr>
          <p:nvPr/>
        </p:nvSpPr>
        <p:spPr>
          <a:xfrm>
            <a:off x="960792" y="4198311"/>
            <a:ext cx="10076663" cy="145326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pPr marL="571500" indent="-342900">
              <a:lnSpc>
                <a:spcPct val="150000"/>
              </a:lnSpc>
              <a:buAutoNum type="arabicPeriod"/>
            </a:pPr>
            <a:r>
              <a:rPr lang="en-US" sz="1800"/>
              <a:t>Go to Bronze Container and upload the Events.csv file.</a:t>
            </a:r>
          </a:p>
          <a:p>
            <a:pPr marL="571500" indent="-342900">
              <a:lnSpc>
                <a:spcPct val="150000"/>
              </a:lnSpc>
              <a:buAutoNum type="arabicPeriod"/>
            </a:pPr>
            <a:r>
              <a:rPr lang="en-US" sz="1800"/>
              <a:t>From the grid cell, click on the file and go to Edit to view how the data are stored insides.</a:t>
            </a:r>
          </a:p>
          <a:p>
            <a:pPr marL="571500" indent="-342900">
              <a:lnSpc>
                <a:spcPct val="150000"/>
              </a:lnSpc>
              <a:buAutoNum type="arabicPeriod"/>
            </a:pPr>
            <a:r>
              <a:rPr lang="en-US" sz="1800"/>
              <a:t>The header is found in the first row followed by the data in the rows below separated by comma.</a:t>
            </a:r>
          </a:p>
        </p:txBody>
      </p:sp>
      <p:grpSp>
        <p:nvGrpSpPr>
          <p:cNvPr id="11" name="Group 10">
            <a:extLst>
              <a:ext uri="{FF2B5EF4-FFF2-40B4-BE49-F238E27FC236}">
                <a16:creationId xmlns:a16="http://schemas.microsoft.com/office/drawing/2014/main" id="{9AAB9C80-9949-4BA8-921B-705F25D0D44B}"/>
              </a:ext>
            </a:extLst>
          </p:cNvPr>
          <p:cNvGrpSpPr/>
          <p:nvPr/>
        </p:nvGrpSpPr>
        <p:grpSpPr>
          <a:xfrm>
            <a:off x="831312" y="1287011"/>
            <a:ext cx="10895551" cy="2589722"/>
            <a:chOff x="831312" y="1287011"/>
            <a:chExt cx="10895551" cy="2589722"/>
          </a:xfrm>
        </p:grpSpPr>
        <p:pic>
          <p:nvPicPr>
            <p:cNvPr id="6" name="Picture 5">
              <a:extLst>
                <a:ext uri="{FF2B5EF4-FFF2-40B4-BE49-F238E27FC236}">
                  <a16:creationId xmlns:a16="http://schemas.microsoft.com/office/drawing/2014/main" id="{0FCF3780-BD16-4DB6-B622-BAA1E6E05B72}"/>
                </a:ext>
              </a:extLst>
            </p:cNvPr>
            <p:cNvPicPr>
              <a:picLocks noChangeAspect="1"/>
            </p:cNvPicPr>
            <p:nvPr/>
          </p:nvPicPr>
          <p:blipFill>
            <a:blip r:embed="rId3"/>
            <a:stretch>
              <a:fillRect/>
            </a:stretch>
          </p:blipFill>
          <p:spPr>
            <a:xfrm>
              <a:off x="831312" y="1287011"/>
              <a:ext cx="10895551" cy="2589722"/>
            </a:xfrm>
            <a:prstGeom prst="rect">
              <a:avLst/>
            </a:prstGeom>
          </p:spPr>
        </p:pic>
        <p:sp>
          <p:nvSpPr>
            <p:cNvPr id="7" name="Rectangle 6">
              <a:extLst>
                <a:ext uri="{FF2B5EF4-FFF2-40B4-BE49-F238E27FC236}">
                  <a16:creationId xmlns:a16="http://schemas.microsoft.com/office/drawing/2014/main" id="{866158E0-3BE5-451B-BB8D-7297D6FF7826}"/>
                </a:ext>
              </a:extLst>
            </p:cNvPr>
            <p:cNvSpPr/>
            <p:nvPr/>
          </p:nvSpPr>
          <p:spPr>
            <a:xfrm>
              <a:off x="1274618" y="1287011"/>
              <a:ext cx="517237" cy="153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243485-39C6-45E9-A4C2-A34A9350F26C}"/>
                </a:ext>
              </a:extLst>
            </p:cNvPr>
            <p:cNvSpPr/>
            <p:nvPr/>
          </p:nvSpPr>
          <p:spPr>
            <a:xfrm>
              <a:off x="4498109" y="1448187"/>
              <a:ext cx="1126837" cy="2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5338426-10FD-4BEB-BAB5-FD7E167196FE}"/>
                </a:ext>
              </a:extLst>
            </p:cNvPr>
            <p:cNvSpPr/>
            <p:nvPr/>
          </p:nvSpPr>
          <p:spPr>
            <a:xfrm>
              <a:off x="3306618" y="2344479"/>
              <a:ext cx="665018" cy="939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Connector: Elbow 13">
            <a:extLst>
              <a:ext uri="{FF2B5EF4-FFF2-40B4-BE49-F238E27FC236}">
                <a16:creationId xmlns:a16="http://schemas.microsoft.com/office/drawing/2014/main" id="{B01BE097-6EB0-4926-9E2C-58DDA664BF77}"/>
              </a:ext>
            </a:extLst>
          </p:cNvPr>
          <p:cNvCxnSpPr>
            <a:cxnSpLocks/>
          </p:cNvCxnSpPr>
          <p:nvPr/>
        </p:nvCxnSpPr>
        <p:spPr>
          <a:xfrm rot="5400000" flipH="1" flipV="1">
            <a:off x="4242488" y="-1608125"/>
            <a:ext cx="160401" cy="592241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542FCA5-3292-4DF5-938B-2EBEFEB76C97}"/>
              </a:ext>
            </a:extLst>
          </p:cNvPr>
          <p:cNvSpPr txBox="1"/>
          <p:nvPr/>
        </p:nvSpPr>
        <p:spPr>
          <a:xfrm>
            <a:off x="7315280" y="1125508"/>
            <a:ext cx="2779414" cy="307777"/>
          </a:xfrm>
          <a:prstGeom prst="rect">
            <a:avLst/>
          </a:prstGeom>
          <a:noFill/>
        </p:spPr>
        <p:txBody>
          <a:bodyPr wrap="square" rtlCol="0">
            <a:spAutoFit/>
          </a:bodyPr>
          <a:lstStyle/>
          <a:p>
            <a:r>
              <a:rPr lang="en-US" b="1"/>
              <a:t>Lowest level of granularity</a:t>
            </a:r>
          </a:p>
        </p:txBody>
      </p:sp>
    </p:spTree>
    <p:extLst>
      <p:ext uri="{BB962C8B-B14F-4D97-AF65-F5344CB8AC3E}">
        <p14:creationId xmlns:p14="http://schemas.microsoft.com/office/powerpoint/2010/main" val="32479946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2D1AFD-B545-46DA-9D95-4C33ADE37A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16</a:t>
            </a:fld>
            <a:endParaRPr lang="fr-FR"/>
          </a:p>
        </p:txBody>
      </p:sp>
      <p:sp>
        <p:nvSpPr>
          <p:cNvPr id="3" name="Text Placeholder 2">
            <a:extLst>
              <a:ext uri="{FF2B5EF4-FFF2-40B4-BE49-F238E27FC236}">
                <a16:creationId xmlns:a16="http://schemas.microsoft.com/office/drawing/2014/main" id="{161A55D5-4D49-448E-9C72-18D900CAC366}"/>
              </a:ext>
            </a:extLst>
          </p:cNvPr>
          <p:cNvSpPr>
            <a:spLocks noGrp="1"/>
          </p:cNvSpPr>
          <p:nvPr>
            <p:ph type="body" idx="1"/>
          </p:nvPr>
        </p:nvSpPr>
        <p:spPr>
          <a:xfrm>
            <a:off x="960792" y="1367599"/>
            <a:ext cx="8491966" cy="4203390"/>
          </a:xfrm>
        </p:spPr>
        <p:txBody>
          <a:bodyPr/>
          <a:lstStyle/>
          <a:p>
            <a:pPr marL="685800" indent="-457200">
              <a:lnSpc>
                <a:spcPct val="100000"/>
              </a:lnSpc>
              <a:buFont typeface="+mj-lt"/>
              <a:buAutoNum type="arabicPeriod"/>
            </a:pPr>
            <a:r>
              <a:rPr lang="en-US" sz="2400">
                <a:solidFill>
                  <a:schemeClr val="tx1"/>
                </a:solidFill>
              </a:rPr>
              <a:t>Upload File to Azure Blob Storage</a:t>
            </a:r>
          </a:p>
          <a:p>
            <a:pPr marL="742950" indent="-514350">
              <a:lnSpc>
                <a:spcPct val="100000"/>
              </a:lnSpc>
              <a:buFont typeface="+mj-lt"/>
              <a:buAutoNum type="arabicPeriod"/>
            </a:pPr>
            <a:r>
              <a:rPr lang="en-US" sz="2800" b="1">
                <a:solidFill>
                  <a:schemeClr val="bg2"/>
                </a:solidFill>
              </a:rPr>
              <a:t>Create Working Branch</a:t>
            </a:r>
          </a:p>
          <a:p>
            <a:pPr marL="685800" indent="-457200">
              <a:lnSpc>
                <a:spcPct val="100000"/>
              </a:lnSpc>
              <a:buFont typeface="+mj-lt"/>
              <a:buAutoNum type="arabicPeriod"/>
            </a:pPr>
            <a:r>
              <a:rPr lang="en-US" sz="2400"/>
              <a:t>Create Datasets - (Source, destination)</a:t>
            </a:r>
          </a:p>
          <a:p>
            <a:pPr marL="685800" indent="-457200">
              <a:lnSpc>
                <a:spcPct val="100000"/>
              </a:lnSpc>
              <a:buFont typeface="+mj-lt"/>
              <a:buAutoNum type="arabicPeriod"/>
            </a:pPr>
            <a:r>
              <a:rPr lang="en-US" sz="2400"/>
              <a:t>Create Data Flow - (Technical Transformation of Data)</a:t>
            </a:r>
          </a:p>
          <a:p>
            <a:pPr marL="685800" indent="-457200">
              <a:lnSpc>
                <a:spcPct val="100000"/>
              </a:lnSpc>
              <a:buFont typeface="+mj-lt"/>
              <a:buAutoNum type="arabicPeriod"/>
            </a:pPr>
            <a:r>
              <a:rPr lang="en-US" sz="2400"/>
              <a:t>Create Pipeline &amp; Orchestrate Pipeline</a:t>
            </a:r>
          </a:p>
          <a:p>
            <a:pPr marL="685800" indent="-457200">
              <a:lnSpc>
                <a:spcPct val="100000"/>
              </a:lnSpc>
              <a:buFont typeface="+mj-lt"/>
              <a:buAutoNum type="arabicPeriod"/>
            </a:pPr>
            <a:r>
              <a:rPr lang="en-US" sz="2400"/>
              <a:t>Deployment via Azure DevOps</a:t>
            </a:r>
          </a:p>
          <a:p>
            <a:pPr marL="685800" indent="-457200">
              <a:lnSpc>
                <a:spcPct val="100000"/>
              </a:lnSpc>
              <a:buFont typeface="+mj-lt"/>
              <a:buAutoNum type="arabicPeriod"/>
            </a:pPr>
            <a:r>
              <a:rPr lang="en-US" sz="2400"/>
              <a:t>Scheduling</a:t>
            </a:r>
          </a:p>
          <a:p>
            <a:pPr marL="228600" indent="0">
              <a:lnSpc>
                <a:spcPct val="100000"/>
              </a:lnSpc>
            </a:pPr>
            <a:endParaRPr lang="en-US" sz="2400"/>
          </a:p>
        </p:txBody>
      </p:sp>
      <p:sp>
        <p:nvSpPr>
          <p:cNvPr id="4" name="Title 3">
            <a:extLst>
              <a:ext uri="{FF2B5EF4-FFF2-40B4-BE49-F238E27FC236}">
                <a16:creationId xmlns:a16="http://schemas.microsoft.com/office/drawing/2014/main" id="{018F79AB-A553-42FF-B6A1-FAF0DBDC929D}"/>
              </a:ext>
            </a:extLst>
          </p:cNvPr>
          <p:cNvSpPr>
            <a:spLocks noGrp="1"/>
          </p:cNvSpPr>
          <p:nvPr>
            <p:ph type="title"/>
          </p:nvPr>
        </p:nvSpPr>
        <p:spPr>
          <a:xfrm>
            <a:off x="960792" y="390719"/>
            <a:ext cx="10281147" cy="976880"/>
          </a:xfrm>
        </p:spPr>
        <p:txBody>
          <a:bodyPr/>
          <a:lstStyle/>
          <a:p>
            <a:r>
              <a:rPr lang="en-US" sz="4000" b="1">
                <a:solidFill>
                  <a:schemeClr val="dk2"/>
                </a:solidFill>
              </a:rPr>
              <a:t>Steps in ADF</a:t>
            </a:r>
          </a:p>
        </p:txBody>
      </p:sp>
      <p:pic>
        <p:nvPicPr>
          <p:cNvPr id="5" name="Picture 2" descr="See the source image">
            <a:extLst>
              <a:ext uri="{FF2B5EF4-FFF2-40B4-BE49-F238E27FC236}">
                <a16:creationId xmlns:a16="http://schemas.microsoft.com/office/drawing/2014/main" id="{57248265-28B1-4822-BB95-84ACCE5AC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4621" y="4407281"/>
            <a:ext cx="2216586" cy="1163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9852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17</a:t>
            </a:fld>
            <a:endParaRPr lang="fr-FR"/>
          </a:p>
        </p:txBody>
      </p:sp>
      <p:sp>
        <p:nvSpPr>
          <p:cNvPr id="4" name="Title 3">
            <a:extLst>
              <a:ext uri="{FF2B5EF4-FFF2-40B4-BE49-F238E27FC236}">
                <a16:creationId xmlns:a16="http://schemas.microsoft.com/office/drawing/2014/main" id="{C66B6DFE-A436-4F64-AE34-B850205CAB37}"/>
              </a:ext>
            </a:extLst>
          </p:cNvPr>
          <p:cNvSpPr>
            <a:spLocks noGrp="1"/>
          </p:cNvSpPr>
          <p:nvPr>
            <p:ph type="title"/>
          </p:nvPr>
        </p:nvSpPr>
        <p:spPr>
          <a:xfrm>
            <a:off x="960792" y="390719"/>
            <a:ext cx="10270415" cy="865426"/>
          </a:xfrm>
        </p:spPr>
        <p:txBody>
          <a:bodyPr/>
          <a:lstStyle/>
          <a:p>
            <a:r>
              <a:rPr lang="fr-FR" sz="4000" b="1">
                <a:solidFill>
                  <a:schemeClr val="dk2"/>
                </a:solidFill>
              </a:rPr>
              <a:t>Create Branch</a:t>
            </a:r>
          </a:p>
        </p:txBody>
      </p:sp>
      <p:grpSp>
        <p:nvGrpSpPr>
          <p:cNvPr id="15" name="Group 14">
            <a:extLst>
              <a:ext uri="{FF2B5EF4-FFF2-40B4-BE49-F238E27FC236}">
                <a16:creationId xmlns:a16="http://schemas.microsoft.com/office/drawing/2014/main" id="{BFE2C00B-DA5B-4601-A166-2C0EC593AFFC}"/>
              </a:ext>
            </a:extLst>
          </p:cNvPr>
          <p:cNvGrpSpPr/>
          <p:nvPr/>
        </p:nvGrpSpPr>
        <p:grpSpPr>
          <a:xfrm>
            <a:off x="775584" y="2388348"/>
            <a:ext cx="10640831" cy="3213507"/>
            <a:chOff x="1086032" y="1110955"/>
            <a:chExt cx="10640831" cy="3213507"/>
          </a:xfrm>
        </p:grpSpPr>
        <p:pic>
          <p:nvPicPr>
            <p:cNvPr id="9" name="Picture 8">
              <a:extLst>
                <a:ext uri="{FF2B5EF4-FFF2-40B4-BE49-F238E27FC236}">
                  <a16:creationId xmlns:a16="http://schemas.microsoft.com/office/drawing/2014/main" id="{9D81F8F3-6421-4508-8CBC-1F58C6335FB0}"/>
                </a:ext>
              </a:extLst>
            </p:cNvPr>
            <p:cNvPicPr>
              <a:picLocks noChangeAspect="1"/>
            </p:cNvPicPr>
            <p:nvPr/>
          </p:nvPicPr>
          <p:blipFill>
            <a:blip r:embed="rId2"/>
            <a:stretch>
              <a:fillRect/>
            </a:stretch>
          </p:blipFill>
          <p:spPr>
            <a:xfrm>
              <a:off x="1086032" y="1110955"/>
              <a:ext cx="2728586" cy="3213507"/>
            </a:xfrm>
            <a:prstGeom prst="rect">
              <a:avLst/>
            </a:prstGeom>
          </p:spPr>
        </p:pic>
        <p:pic>
          <p:nvPicPr>
            <p:cNvPr id="12" name="Picture 11">
              <a:extLst>
                <a:ext uri="{FF2B5EF4-FFF2-40B4-BE49-F238E27FC236}">
                  <a16:creationId xmlns:a16="http://schemas.microsoft.com/office/drawing/2014/main" id="{E4053882-A1EF-40C5-88D6-255F337AC421}"/>
                </a:ext>
              </a:extLst>
            </p:cNvPr>
            <p:cNvPicPr>
              <a:picLocks noChangeAspect="1"/>
            </p:cNvPicPr>
            <p:nvPr/>
          </p:nvPicPr>
          <p:blipFill>
            <a:blip r:embed="rId3"/>
            <a:stretch>
              <a:fillRect/>
            </a:stretch>
          </p:blipFill>
          <p:spPr>
            <a:xfrm>
              <a:off x="4419451" y="1720081"/>
              <a:ext cx="3377890" cy="2140445"/>
            </a:xfrm>
            <a:prstGeom prst="rect">
              <a:avLst/>
            </a:prstGeom>
          </p:spPr>
        </p:pic>
        <p:pic>
          <p:nvPicPr>
            <p:cNvPr id="14" name="Picture 13">
              <a:extLst>
                <a:ext uri="{FF2B5EF4-FFF2-40B4-BE49-F238E27FC236}">
                  <a16:creationId xmlns:a16="http://schemas.microsoft.com/office/drawing/2014/main" id="{734C3C03-8DC4-4727-B353-386F8E566A9A}"/>
                </a:ext>
              </a:extLst>
            </p:cNvPr>
            <p:cNvPicPr>
              <a:picLocks noChangeAspect="1"/>
            </p:cNvPicPr>
            <p:nvPr/>
          </p:nvPicPr>
          <p:blipFill>
            <a:blip r:embed="rId4"/>
            <a:stretch>
              <a:fillRect/>
            </a:stretch>
          </p:blipFill>
          <p:spPr>
            <a:xfrm>
              <a:off x="8402174" y="1498338"/>
              <a:ext cx="3324689" cy="2438740"/>
            </a:xfrm>
            <a:prstGeom prst="rect">
              <a:avLst/>
            </a:prstGeom>
          </p:spPr>
        </p:pic>
      </p:grpSp>
      <p:sp>
        <p:nvSpPr>
          <p:cNvPr id="19" name="Text Placeholder 2">
            <a:extLst>
              <a:ext uri="{FF2B5EF4-FFF2-40B4-BE49-F238E27FC236}">
                <a16:creationId xmlns:a16="http://schemas.microsoft.com/office/drawing/2014/main" id="{44AD01B5-38EB-4800-B2F2-972F5561F98B}"/>
              </a:ext>
            </a:extLst>
          </p:cNvPr>
          <p:cNvSpPr>
            <a:spLocks noGrp="1"/>
          </p:cNvSpPr>
          <p:nvPr>
            <p:ph type="body" idx="1"/>
          </p:nvPr>
        </p:nvSpPr>
        <p:spPr>
          <a:xfrm>
            <a:off x="1057667" y="1256145"/>
            <a:ext cx="10076663" cy="1006764"/>
          </a:xfrm>
        </p:spPr>
        <p:txBody>
          <a:bodyPr/>
          <a:lstStyle/>
          <a:p>
            <a:pPr marL="228600" indent="0">
              <a:lnSpc>
                <a:spcPct val="150000"/>
              </a:lnSpc>
            </a:pPr>
            <a:r>
              <a:rPr lang="en-US" sz="1800"/>
              <a:t>Each development team member needs to create his/her specific branch to do the necessary changes before merging into master branch</a:t>
            </a:r>
          </a:p>
        </p:txBody>
      </p:sp>
    </p:spTree>
    <p:extLst>
      <p:ext uri="{BB962C8B-B14F-4D97-AF65-F5344CB8AC3E}">
        <p14:creationId xmlns:p14="http://schemas.microsoft.com/office/powerpoint/2010/main" val="416255218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2D1AFD-B545-46DA-9D95-4C33ADE37A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18</a:t>
            </a:fld>
            <a:endParaRPr lang="fr-FR"/>
          </a:p>
        </p:txBody>
      </p:sp>
      <p:sp>
        <p:nvSpPr>
          <p:cNvPr id="3" name="Text Placeholder 2">
            <a:extLst>
              <a:ext uri="{FF2B5EF4-FFF2-40B4-BE49-F238E27FC236}">
                <a16:creationId xmlns:a16="http://schemas.microsoft.com/office/drawing/2014/main" id="{161A55D5-4D49-448E-9C72-18D900CAC366}"/>
              </a:ext>
            </a:extLst>
          </p:cNvPr>
          <p:cNvSpPr>
            <a:spLocks noGrp="1"/>
          </p:cNvSpPr>
          <p:nvPr>
            <p:ph type="body" idx="1"/>
          </p:nvPr>
        </p:nvSpPr>
        <p:spPr>
          <a:xfrm>
            <a:off x="960792" y="1367599"/>
            <a:ext cx="8491966" cy="4203390"/>
          </a:xfrm>
        </p:spPr>
        <p:txBody>
          <a:bodyPr/>
          <a:lstStyle/>
          <a:p>
            <a:pPr marL="685800" indent="-457200">
              <a:lnSpc>
                <a:spcPct val="100000"/>
              </a:lnSpc>
              <a:buFont typeface="+mj-lt"/>
              <a:buAutoNum type="arabicPeriod"/>
            </a:pPr>
            <a:r>
              <a:rPr lang="en-US" sz="2400">
                <a:solidFill>
                  <a:schemeClr val="tx1"/>
                </a:solidFill>
              </a:rPr>
              <a:t>Upload File to Azure Blob Storage</a:t>
            </a:r>
          </a:p>
          <a:p>
            <a:pPr marL="742950" indent="-514350">
              <a:lnSpc>
                <a:spcPct val="100000"/>
              </a:lnSpc>
              <a:buFont typeface="+mj-lt"/>
              <a:buAutoNum type="arabicPeriod"/>
            </a:pPr>
            <a:r>
              <a:rPr lang="en-US" sz="2400">
                <a:solidFill>
                  <a:schemeClr val="tx1"/>
                </a:solidFill>
              </a:rPr>
              <a:t>Create Working Branch</a:t>
            </a:r>
          </a:p>
          <a:p>
            <a:pPr marL="685800" indent="-457200">
              <a:lnSpc>
                <a:spcPct val="100000"/>
              </a:lnSpc>
              <a:buFont typeface="+mj-lt"/>
              <a:buAutoNum type="arabicPeriod"/>
            </a:pPr>
            <a:r>
              <a:rPr lang="en-US" sz="2800" b="1">
                <a:solidFill>
                  <a:schemeClr val="bg2"/>
                </a:solidFill>
              </a:rPr>
              <a:t>Create Datasets - (Source, destination)</a:t>
            </a:r>
          </a:p>
          <a:p>
            <a:pPr marL="685800" indent="-457200">
              <a:lnSpc>
                <a:spcPct val="100000"/>
              </a:lnSpc>
              <a:buFont typeface="+mj-lt"/>
              <a:buAutoNum type="arabicPeriod"/>
            </a:pPr>
            <a:r>
              <a:rPr lang="en-US" sz="2400"/>
              <a:t>Create Data Flow - (Technical Transformation of Data)</a:t>
            </a:r>
          </a:p>
          <a:p>
            <a:pPr marL="685800" indent="-457200">
              <a:lnSpc>
                <a:spcPct val="100000"/>
              </a:lnSpc>
              <a:buFont typeface="+mj-lt"/>
              <a:buAutoNum type="arabicPeriod"/>
            </a:pPr>
            <a:r>
              <a:rPr lang="en-US" sz="2400"/>
              <a:t>Create Pipeline &amp; Orchestrate Pipeline</a:t>
            </a:r>
          </a:p>
          <a:p>
            <a:pPr marL="685800" indent="-457200">
              <a:lnSpc>
                <a:spcPct val="100000"/>
              </a:lnSpc>
              <a:buFont typeface="+mj-lt"/>
              <a:buAutoNum type="arabicPeriod"/>
            </a:pPr>
            <a:r>
              <a:rPr lang="en-US" sz="2400"/>
              <a:t>Deployment via Azure DevOps</a:t>
            </a:r>
          </a:p>
          <a:p>
            <a:pPr marL="685800" indent="-457200">
              <a:lnSpc>
                <a:spcPct val="100000"/>
              </a:lnSpc>
              <a:buFont typeface="+mj-lt"/>
              <a:buAutoNum type="arabicPeriod"/>
            </a:pPr>
            <a:r>
              <a:rPr lang="en-US" sz="2400"/>
              <a:t>Scheduling</a:t>
            </a:r>
          </a:p>
          <a:p>
            <a:pPr marL="228600" indent="0">
              <a:lnSpc>
                <a:spcPct val="100000"/>
              </a:lnSpc>
            </a:pPr>
            <a:endParaRPr lang="en-US" sz="2400"/>
          </a:p>
        </p:txBody>
      </p:sp>
      <p:sp>
        <p:nvSpPr>
          <p:cNvPr id="4" name="Title 3">
            <a:extLst>
              <a:ext uri="{FF2B5EF4-FFF2-40B4-BE49-F238E27FC236}">
                <a16:creationId xmlns:a16="http://schemas.microsoft.com/office/drawing/2014/main" id="{018F79AB-A553-42FF-B6A1-FAF0DBDC929D}"/>
              </a:ext>
            </a:extLst>
          </p:cNvPr>
          <p:cNvSpPr>
            <a:spLocks noGrp="1"/>
          </p:cNvSpPr>
          <p:nvPr>
            <p:ph type="title"/>
          </p:nvPr>
        </p:nvSpPr>
        <p:spPr>
          <a:xfrm>
            <a:off x="960792" y="390719"/>
            <a:ext cx="10281147" cy="976880"/>
          </a:xfrm>
        </p:spPr>
        <p:txBody>
          <a:bodyPr/>
          <a:lstStyle/>
          <a:p>
            <a:r>
              <a:rPr lang="en-US" sz="4000" b="1">
                <a:solidFill>
                  <a:schemeClr val="dk2"/>
                </a:solidFill>
              </a:rPr>
              <a:t>Steps in ADF</a:t>
            </a:r>
          </a:p>
        </p:txBody>
      </p:sp>
      <p:pic>
        <p:nvPicPr>
          <p:cNvPr id="5" name="Picture 2" descr="See the source image">
            <a:extLst>
              <a:ext uri="{FF2B5EF4-FFF2-40B4-BE49-F238E27FC236}">
                <a16:creationId xmlns:a16="http://schemas.microsoft.com/office/drawing/2014/main" id="{57248265-28B1-4822-BB95-84ACCE5AC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4621" y="4407281"/>
            <a:ext cx="2216586" cy="1163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98642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19</a:t>
            </a:fld>
            <a:endParaRPr lang="fr-FR"/>
          </a:p>
        </p:txBody>
      </p:sp>
      <p:sp>
        <p:nvSpPr>
          <p:cNvPr id="4" name="Title 3">
            <a:extLst>
              <a:ext uri="{FF2B5EF4-FFF2-40B4-BE49-F238E27FC236}">
                <a16:creationId xmlns:a16="http://schemas.microsoft.com/office/drawing/2014/main" id="{C66B6DFE-A436-4F64-AE34-B850205CAB37}"/>
              </a:ext>
            </a:extLst>
          </p:cNvPr>
          <p:cNvSpPr>
            <a:spLocks noGrp="1"/>
          </p:cNvSpPr>
          <p:nvPr>
            <p:ph type="title"/>
          </p:nvPr>
        </p:nvSpPr>
        <p:spPr>
          <a:xfrm>
            <a:off x="960792" y="390719"/>
            <a:ext cx="10270415" cy="865426"/>
          </a:xfrm>
        </p:spPr>
        <p:txBody>
          <a:bodyPr/>
          <a:lstStyle/>
          <a:p>
            <a:r>
              <a:rPr lang="fr-FR" sz="4000" b="1">
                <a:solidFill>
                  <a:schemeClr val="dk2"/>
                </a:solidFill>
              </a:rPr>
              <a:t>Creation of Input Dataset </a:t>
            </a:r>
            <a:endParaRPr lang="en-US" sz="4000" b="1">
              <a:solidFill>
                <a:schemeClr val="dk2"/>
              </a:solidFill>
            </a:endParaRPr>
          </a:p>
        </p:txBody>
      </p:sp>
      <p:sp>
        <p:nvSpPr>
          <p:cNvPr id="12" name="Text Placeholder 2">
            <a:extLst>
              <a:ext uri="{FF2B5EF4-FFF2-40B4-BE49-F238E27FC236}">
                <a16:creationId xmlns:a16="http://schemas.microsoft.com/office/drawing/2014/main" id="{8FC2C5CB-6E8C-4EA4-BB1D-D2DA004356B0}"/>
              </a:ext>
            </a:extLst>
          </p:cNvPr>
          <p:cNvSpPr>
            <a:spLocks noGrp="1"/>
          </p:cNvSpPr>
          <p:nvPr>
            <p:ph type="body" idx="1"/>
          </p:nvPr>
        </p:nvSpPr>
        <p:spPr>
          <a:xfrm>
            <a:off x="894437" y="1092290"/>
            <a:ext cx="10121598" cy="865427"/>
          </a:xfrm>
        </p:spPr>
        <p:txBody>
          <a:bodyPr/>
          <a:lstStyle/>
          <a:p>
            <a:pPr marL="228600" indent="0">
              <a:lnSpc>
                <a:spcPct val="150000"/>
              </a:lnSpc>
            </a:pPr>
            <a:r>
              <a:rPr lang="en-US" sz="1600" b="0" i="0">
                <a:effectLst/>
                <a:latin typeface="Segoe UI" panose="020B0502040204020203" pitchFamily="34" charset="0"/>
              </a:rPr>
              <a:t>We need to define a dataset by specifying the location and structure of </a:t>
            </a:r>
            <a:r>
              <a:rPr lang="en-US" sz="1600">
                <a:latin typeface="Segoe UI" panose="020B0502040204020203" pitchFamily="34" charset="0"/>
              </a:rPr>
              <a:t>the </a:t>
            </a:r>
            <a:r>
              <a:rPr lang="en-US" sz="1600" b="0" i="0">
                <a:effectLst/>
                <a:latin typeface="Segoe UI" panose="020B0502040204020203" pitchFamily="34" charset="0"/>
              </a:rPr>
              <a:t>data within a data store</a:t>
            </a:r>
            <a:endParaRPr lang="en-US" sz="1800"/>
          </a:p>
        </p:txBody>
      </p:sp>
      <p:grpSp>
        <p:nvGrpSpPr>
          <p:cNvPr id="27" name="Group 26">
            <a:extLst>
              <a:ext uri="{FF2B5EF4-FFF2-40B4-BE49-F238E27FC236}">
                <a16:creationId xmlns:a16="http://schemas.microsoft.com/office/drawing/2014/main" id="{EE42E522-BD97-4AB4-9D54-65A396BDC3E4}"/>
              </a:ext>
            </a:extLst>
          </p:cNvPr>
          <p:cNvGrpSpPr/>
          <p:nvPr/>
        </p:nvGrpSpPr>
        <p:grpSpPr>
          <a:xfrm>
            <a:off x="1175965" y="1687286"/>
            <a:ext cx="9882379" cy="4438368"/>
            <a:chOff x="1139968" y="1585686"/>
            <a:chExt cx="9882379" cy="4438368"/>
          </a:xfrm>
        </p:grpSpPr>
        <p:pic>
          <p:nvPicPr>
            <p:cNvPr id="17" name="Picture 16">
              <a:extLst>
                <a:ext uri="{FF2B5EF4-FFF2-40B4-BE49-F238E27FC236}">
                  <a16:creationId xmlns:a16="http://schemas.microsoft.com/office/drawing/2014/main" id="{03375289-3920-4F3F-A9C1-1619875435C6}"/>
                </a:ext>
              </a:extLst>
            </p:cNvPr>
            <p:cNvPicPr>
              <a:picLocks noChangeAspect="1"/>
            </p:cNvPicPr>
            <p:nvPr/>
          </p:nvPicPr>
          <p:blipFill>
            <a:blip r:embed="rId3"/>
            <a:stretch>
              <a:fillRect/>
            </a:stretch>
          </p:blipFill>
          <p:spPr>
            <a:xfrm>
              <a:off x="4824503" y="1585686"/>
              <a:ext cx="3000987" cy="4401764"/>
            </a:xfrm>
            <a:prstGeom prst="rect">
              <a:avLst/>
            </a:prstGeom>
          </p:spPr>
        </p:pic>
        <p:pic>
          <p:nvPicPr>
            <p:cNvPr id="19" name="Picture 18">
              <a:extLst>
                <a:ext uri="{FF2B5EF4-FFF2-40B4-BE49-F238E27FC236}">
                  <a16:creationId xmlns:a16="http://schemas.microsoft.com/office/drawing/2014/main" id="{8DA03358-2B12-4677-9DF5-57A45D412837}"/>
                </a:ext>
              </a:extLst>
            </p:cNvPr>
            <p:cNvPicPr>
              <a:picLocks noChangeAspect="1"/>
            </p:cNvPicPr>
            <p:nvPr/>
          </p:nvPicPr>
          <p:blipFill>
            <a:blip r:embed="rId4"/>
            <a:stretch>
              <a:fillRect/>
            </a:stretch>
          </p:blipFill>
          <p:spPr>
            <a:xfrm>
              <a:off x="8060798" y="1661647"/>
              <a:ext cx="2961549" cy="4362407"/>
            </a:xfrm>
            <a:prstGeom prst="rect">
              <a:avLst/>
            </a:prstGeom>
          </p:spPr>
        </p:pic>
        <p:pic>
          <p:nvPicPr>
            <p:cNvPr id="26" name="Picture 25">
              <a:extLst>
                <a:ext uri="{FF2B5EF4-FFF2-40B4-BE49-F238E27FC236}">
                  <a16:creationId xmlns:a16="http://schemas.microsoft.com/office/drawing/2014/main" id="{7644FB2D-F04D-433C-AA5C-4B10F551ABF4}"/>
                </a:ext>
              </a:extLst>
            </p:cNvPr>
            <p:cNvPicPr>
              <a:picLocks noChangeAspect="1"/>
            </p:cNvPicPr>
            <p:nvPr/>
          </p:nvPicPr>
          <p:blipFill>
            <a:blip r:embed="rId5"/>
            <a:stretch>
              <a:fillRect/>
            </a:stretch>
          </p:blipFill>
          <p:spPr>
            <a:xfrm>
              <a:off x="1139968" y="1717304"/>
              <a:ext cx="3439005" cy="3858163"/>
            </a:xfrm>
            <a:prstGeom prst="rect">
              <a:avLst/>
            </a:prstGeom>
          </p:spPr>
        </p:pic>
      </p:grpSp>
    </p:spTree>
    <p:extLst>
      <p:ext uri="{BB962C8B-B14F-4D97-AF65-F5344CB8AC3E}">
        <p14:creationId xmlns:p14="http://schemas.microsoft.com/office/powerpoint/2010/main" val="1632112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a:t>
            </a:fld>
            <a:endParaRPr lang="fr-FR"/>
          </a:p>
        </p:txBody>
      </p:sp>
      <p:sp>
        <p:nvSpPr>
          <p:cNvPr id="3" name="Text Placeholder 2">
            <a:extLst>
              <a:ext uri="{FF2B5EF4-FFF2-40B4-BE49-F238E27FC236}">
                <a16:creationId xmlns:a16="http://schemas.microsoft.com/office/drawing/2014/main" id="{5457BA41-ED48-4081-BDE5-D034FF4D2DCE}"/>
              </a:ext>
            </a:extLst>
          </p:cNvPr>
          <p:cNvSpPr>
            <a:spLocks noGrp="1"/>
          </p:cNvSpPr>
          <p:nvPr>
            <p:ph type="body" idx="1"/>
          </p:nvPr>
        </p:nvSpPr>
        <p:spPr>
          <a:xfrm>
            <a:off x="1032679" y="1326100"/>
            <a:ext cx="10270415" cy="3630705"/>
          </a:xfrm>
        </p:spPr>
        <p:txBody>
          <a:bodyPr/>
          <a:lstStyle/>
          <a:p>
            <a:pPr marL="685800" indent="-457200">
              <a:lnSpc>
                <a:spcPct val="150000"/>
              </a:lnSpc>
              <a:buAutoNum type="arabicPeriod"/>
            </a:pPr>
            <a:endParaRPr lang="en-GB" sz="2200"/>
          </a:p>
          <a:p>
            <a:pPr marL="685800" indent="-457200">
              <a:lnSpc>
                <a:spcPct val="150000"/>
              </a:lnSpc>
              <a:buAutoNum type="arabicPeriod"/>
            </a:pPr>
            <a:r>
              <a:rPr lang="en-GB" sz="2200" dirty="0"/>
              <a:t>Introduction to </a:t>
            </a:r>
            <a:r>
              <a:rPr lang="en-GB" sz="2200"/>
              <a:t>Azure Data Factory</a:t>
            </a:r>
          </a:p>
          <a:p>
            <a:pPr marL="685800" indent="-457200">
              <a:lnSpc>
                <a:spcPct val="150000"/>
              </a:lnSpc>
              <a:buAutoNum type="arabicPeriod"/>
            </a:pPr>
            <a:r>
              <a:rPr lang="en-GB" sz="2200" dirty="0"/>
              <a:t>Role of </a:t>
            </a:r>
            <a:r>
              <a:rPr lang="en-GB" sz="2200"/>
              <a:t>Azure Data Lake Storage</a:t>
            </a:r>
          </a:p>
          <a:p>
            <a:pPr marL="685800" indent="-457200">
              <a:lnSpc>
                <a:spcPct val="150000"/>
              </a:lnSpc>
              <a:buAutoNum type="arabicPeriod"/>
            </a:pPr>
            <a:r>
              <a:rPr lang="en-GB" sz="2200" dirty="0"/>
              <a:t>Data Manipulation in </a:t>
            </a:r>
            <a:r>
              <a:rPr lang="en-GB" sz="2200"/>
              <a:t>Azure Data Factory </a:t>
            </a:r>
            <a:endParaRPr lang="en-GB" sz="2200" dirty="0"/>
          </a:p>
          <a:p>
            <a:pPr marL="685800" indent="-457200">
              <a:lnSpc>
                <a:spcPct val="150000"/>
              </a:lnSpc>
              <a:buAutoNum type="arabicPeriod"/>
            </a:pPr>
            <a:r>
              <a:rPr lang="en-GB" sz="2200"/>
              <a:t>Power </a:t>
            </a:r>
            <a:r>
              <a:rPr lang="en-GB" sz="2200" dirty="0"/>
              <a:t>BI</a:t>
            </a:r>
            <a:r>
              <a:rPr lang="en-GB" sz="2200"/>
              <a:t> Report</a:t>
            </a:r>
          </a:p>
          <a:p>
            <a:pPr marL="685800" indent="-457200">
              <a:lnSpc>
                <a:spcPct val="150000"/>
              </a:lnSpc>
              <a:buAutoNum type="arabicPeriod"/>
            </a:pPr>
            <a:endParaRPr lang="en-GB" sz="2200"/>
          </a:p>
        </p:txBody>
      </p:sp>
      <p:sp>
        <p:nvSpPr>
          <p:cNvPr id="4" name="Title 3">
            <a:extLst>
              <a:ext uri="{FF2B5EF4-FFF2-40B4-BE49-F238E27FC236}">
                <a16:creationId xmlns:a16="http://schemas.microsoft.com/office/drawing/2014/main" id="{C66B6DFE-A436-4F64-AE34-B850205CAB37}"/>
              </a:ext>
            </a:extLst>
          </p:cNvPr>
          <p:cNvSpPr>
            <a:spLocks noGrp="1"/>
          </p:cNvSpPr>
          <p:nvPr>
            <p:ph type="title"/>
          </p:nvPr>
        </p:nvSpPr>
        <p:spPr>
          <a:xfrm>
            <a:off x="960792" y="563247"/>
            <a:ext cx="10270415" cy="998344"/>
          </a:xfrm>
        </p:spPr>
        <p:txBody>
          <a:bodyPr/>
          <a:lstStyle/>
          <a:p>
            <a:r>
              <a:rPr lang="fr-FR" sz="4000" b="1">
                <a:solidFill>
                  <a:schemeClr val="dk2"/>
                </a:solidFill>
              </a:rPr>
              <a:t>Agenda</a:t>
            </a:r>
            <a:endParaRPr lang="en-US" sz="4000" b="1">
              <a:solidFill>
                <a:schemeClr val="dk2"/>
              </a:solidFill>
            </a:endParaRPr>
          </a:p>
        </p:txBody>
      </p:sp>
    </p:spTree>
    <p:extLst>
      <p:ext uri="{BB962C8B-B14F-4D97-AF65-F5344CB8AC3E}">
        <p14:creationId xmlns:p14="http://schemas.microsoft.com/office/powerpoint/2010/main" val="376197499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20</a:t>
            </a:fld>
            <a:endParaRPr lang="fr-FR"/>
          </a:p>
        </p:txBody>
      </p:sp>
      <p:sp>
        <p:nvSpPr>
          <p:cNvPr id="4" name="Title 3">
            <a:extLst>
              <a:ext uri="{FF2B5EF4-FFF2-40B4-BE49-F238E27FC236}">
                <a16:creationId xmlns:a16="http://schemas.microsoft.com/office/drawing/2014/main" id="{C66B6DFE-A436-4F64-AE34-B850205CAB37}"/>
              </a:ext>
            </a:extLst>
          </p:cNvPr>
          <p:cNvSpPr>
            <a:spLocks noGrp="1"/>
          </p:cNvSpPr>
          <p:nvPr>
            <p:ph type="title"/>
          </p:nvPr>
        </p:nvSpPr>
        <p:spPr>
          <a:xfrm>
            <a:off x="960792" y="390719"/>
            <a:ext cx="10270415" cy="865426"/>
          </a:xfrm>
        </p:spPr>
        <p:txBody>
          <a:bodyPr/>
          <a:lstStyle/>
          <a:p>
            <a:r>
              <a:rPr lang="fr-FR" sz="4000" b="1">
                <a:solidFill>
                  <a:schemeClr val="dk2"/>
                </a:solidFill>
              </a:rPr>
              <a:t>Creation of Input Dataset </a:t>
            </a:r>
            <a:endParaRPr lang="en-US" sz="4000" b="1">
              <a:solidFill>
                <a:schemeClr val="dk2"/>
              </a:solidFill>
            </a:endParaRPr>
          </a:p>
        </p:txBody>
      </p:sp>
      <p:grpSp>
        <p:nvGrpSpPr>
          <p:cNvPr id="24" name="Group 23">
            <a:extLst>
              <a:ext uri="{FF2B5EF4-FFF2-40B4-BE49-F238E27FC236}">
                <a16:creationId xmlns:a16="http://schemas.microsoft.com/office/drawing/2014/main" id="{FB658FCA-D00D-4896-98C4-FF1445F80164}"/>
              </a:ext>
            </a:extLst>
          </p:cNvPr>
          <p:cNvGrpSpPr/>
          <p:nvPr/>
        </p:nvGrpSpPr>
        <p:grpSpPr>
          <a:xfrm>
            <a:off x="867817" y="1182254"/>
            <a:ext cx="10249378" cy="4268845"/>
            <a:chOff x="793926" y="1256145"/>
            <a:chExt cx="10249378" cy="4268845"/>
          </a:xfrm>
        </p:grpSpPr>
        <p:pic>
          <p:nvPicPr>
            <p:cNvPr id="21" name="Picture 20">
              <a:extLst>
                <a:ext uri="{FF2B5EF4-FFF2-40B4-BE49-F238E27FC236}">
                  <a16:creationId xmlns:a16="http://schemas.microsoft.com/office/drawing/2014/main" id="{F60BDFA9-AE12-46A9-B766-F771F849E539}"/>
                </a:ext>
              </a:extLst>
            </p:cNvPr>
            <p:cNvPicPr>
              <a:picLocks noChangeAspect="1"/>
            </p:cNvPicPr>
            <p:nvPr/>
          </p:nvPicPr>
          <p:blipFill>
            <a:blip r:embed="rId3"/>
            <a:stretch>
              <a:fillRect/>
            </a:stretch>
          </p:blipFill>
          <p:spPr>
            <a:xfrm>
              <a:off x="6534063" y="1256145"/>
              <a:ext cx="4509241" cy="4268845"/>
            </a:xfrm>
            <a:prstGeom prst="rect">
              <a:avLst/>
            </a:prstGeom>
          </p:spPr>
        </p:pic>
        <p:pic>
          <p:nvPicPr>
            <p:cNvPr id="23" name="Picture 22">
              <a:extLst>
                <a:ext uri="{FF2B5EF4-FFF2-40B4-BE49-F238E27FC236}">
                  <a16:creationId xmlns:a16="http://schemas.microsoft.com/office/drawing/2014/main" id="{EECE64CA-D4C4-488C-A95D-6E0EE89C2282}"/>
                </a:ext>
              </a:extLst>
            </p:cNvPr>
            <p:cNvPicPr>
              <a:picLocks noChangeAspect="1"/>
            </p:cNvPicPr>
            <p:nvPr/>
          </p:nvPicPr>
          <p:blipFill>
            <a:blip r:embed="rId4"/>
            <a:stretch>
              <a:fillRect/>
            </a:stretch>
          </p:blipFill>
          <p:spPr>
            <a:xfrm>
              <a:off x="793926" y="1256145"/>
              <a:ext cx="5168812" cy="4014023"/>
            </a:xfrm>
            <a:prstGeom prst="rect">
              <a:avLst/>
            </a:prstGeom>
          </p:spPr>
        </p:pic>
      </p:grpSp>
    </p:spTree>
    <p:extLst>
      <p:ext uri="{BB962C8B-B14F-4D97-AF65-F5344CB8AC3E}">
        <p14:creationId xmlns:p14="http://schemas.microsoft.com/office/powerpoint/2010/main" val="20392006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21</a:t>
            </a:fld>
            <a:endParaRPr lang="fr-FR"/>
          </a:p>
        </p:txBody>
      </p:sp>
      <p:sp>
        <p:nvSpPr>
          <p:cNvPr id="4" name="Title 3">
            <a:extLst>
              <a:ext uri="{FF2B5EF4-FFF2-40B4-BE49-F238E27FC236}">
                <a16:creationId xmlns:a16="http://schemas.microsoft.com/office/drawing/2014/main" id="{C66B6DFE-A436-4F64-AE34-B850205CAB37}"/>
              </a:ext>
            </a:extLst>
          </p:cNvPr>
          <p:cNvSpPr>
            <a:spLocks noGrp="1"/>
          </p:cNvSpPr>
          <p:nvPr>
            <p:ph type="title"/>
          </p:nvPr>
        </p:nvSpPr>
        <p:spPr>
          <a:xfrm>
            <a:off x="960792" y="390719"/>
            <a:ext cx="10270415" cy="865426"/>
          </a:xfrm>
        </p:spPr>
        <p:txBody>
          <a:bodyPr/>
          <a:lstStyle/>
          <a:p>
            <a:r>
              <a:rPr lang="fr-FR" sz="4000" b="1">
                <a:solidFill>
                  <a:schemeClr val="dk2"/>
                </a:solidFill>
              </a:rPr>
              <a:t>Creation of Output Dataset </a:t>
            </a:r>
            <a:endParaRPr lang="en-US" sz="4000" b="1">
              <a:solidFill>
                <a:schemeClr val="dk2"/>
              </a:solidFill>
            </a:endParaRPr>
          </a:p>
        </p:txBody>
      </p:sp>
      <p:sp>
        <p:nvSpPr>
          <p:cNvPr id="12" name="Text Placeholder 2">
            <a:extLst>
              <a:ext uri="{FF2B5EF4-FFF2-40B4-BE49-F238E27FC236}">
                <a16:creationId xmlns:a16="http://schemas.microsoft.com/office/drawing/2014/main" id="{8FC2C5CB-6E8C-4EA4-BB1D-D2DA004356B0}"/>
              </a:ext>
            </a:extLst>
          </p:cNvPr>
          <p:cNvSpPr>
            <a:spLocks noGrp="1"/>
          </p:cNvSpPr>
          <p:nvPr>
            <p:ph type="body" idx="1"/>
          </p:nvPr>
        </p:nvSpPr>
        <p:spPr>
          <a:xfrm>
            <a:off x="894437" y="1092290"/>
            <a:ext cx="10121598" cy="865427"/>
          </a:xfrm>
        </p:spPr>
        <p:txBody>
          <a:bodyPr/>
          <a:lstStyle/>
          <a:p>
            <a:pPr marL="228600" indent="0">
              <a:lnSpc>
                <a:spcPct val="150000"/>
              </a:lnSpc>
            </a:pPr>
            <a:r>
              <a:rPr lang="en-US" sz="1800"/>
              <a:t>Parquet files</a:t>
            </a:r>
          </a:p>
        </p:txBody>
      </p:sp>
      <p:grpSp>
        <p:nvGrpSpPr>
          <p:cNvPr id="7" name="Group 6">
            <a:extLst>
              <a:ext uri="{FF2B5EF4-FFF2-40B4-BE49-F238E27FC236}">
                <a16:creationId xmlns:a16="http://schemas.microsoft.com/office/drawing/2014/main" id="{54A51C77-FC28-4591-86D2-8DD715BE501C}"/>
              </a:ext>
            </a:extLst>
          </p:cNvPr>
          <p:cNvGrpSpPr/>
          <p:nvPr/>
        </p:nvGrpSpPr>
        <p:grpSpPr>
          <a:xfrm>
            <a:off x="1175965" y="1668813"/>
            <a:ext cx="9599006" cy="4475225"/>
            <a:chOff x="1296634" y="1668813"/>
            <a:chExt cx="9599006" cy="4475225"/>
          </a:xfrm>
        </p:grpSpPr>
        <p:pic>
          <p:nvPicPr>
            <p:cNvPr id="17" name="Picture 16">
              <a:extLst>
                <a:ext uri="{FF2B5EF4-FFF2-40B4-BE49-F238E27FC236}">
                  <a16:creationId xmlns:a16="http://schemas.microsoft.com/office/drawing/2014/main" id="{03375289-3920-4F3F-A9C1-1619875435C6}"/>
                </a:ext>
              </a:extLst>
            </p:cNvPr>
            <p:cNvPicPr>
              <a:picLocks noChangeAspect="1"/>
            </p:cNvPicPr>
            <p:nvPr/>
          </p:nvPicPr>
          <p:blipFill>
            <a:blip r:embed="rId3"/>
            <a:stretch>
              <a:fillRect/>
            </a:stretch>
          </p:blipFill>
          <p:spPr>
            <a:xfrm>
              <a:off x="4506054" y="1668813"/>
              <a:ext cx="3000987" cy="4401764"/>
            </a:xfrm>
            <a:prstGeom prst="rect">
              <a:avLst/>
            </a:prstGeom>
          </p:spPr>
        </p:pic>
        <p:pic>
          <p:nvPicPr>
            <p:cNvPr id="24" name="Picture 23">
              <a:extLst>
                <a:ext uri="{FF2B5EF4-FFF2-40B4-BE49-F238E27FC236}">
                  <a16:creationId xmlns:a16="http://schemas.microsoft.com/office/drawing/2014/main" id="{F6887B0E-33B6-4B51-95B3-D734C1C0B7BC}"/>
                </a:ext>
              </a:extLst>
            </p:cNvPr>
            <p:cNvPicPr>
              <a:picLocks noChangeAspect="1"/>
            </p:cNvPicPr>
            <p:nvPr/>
          </p:nvPicPr>
          <p:blipFill>
            <a:blip r:embed="rId4"/>
            <a:stretch>
              <a:fillRect/>
            </a:stretch>
          </p:blipFill>
          <p:spPr>
            <a:xfrm>
              <a:off x="1296634" y="1688492"/>
              <a:ext cx="2822083" cy="4174817"/>
            </a:xfrm>
            <a:prstGeom prst="rect">
              <a:avLst/>
            </a:prstGeom>
          </p:spPr>
        </p:pic>
        <p:pic>
          <p:nvPicPr>
            <p:cNvPr id="5" name="Picture 4">
              <a:extLst>
                <a:ext uri="{FF2B5EF4-FFF2-40B4-BE49-F238E27FC236}">
                  <a16:creationId xmlns:a16="http://schemas.microsoft.com/office/drawing/2014/main" id="{8F4D63BD-40C4-4AB7-8713-F2B603CED039}"/>
                </a:ext>
              </a:extLst>
            </p:cNvPr>
            <p:cNvPicPr>
              <a:picLocks noChangeAspect="1"/>
            </p:cNvPicPr>
            <p:nvPr/>
          </p:nvPicPr>
          <p:blipFill>
            <a:blip r:embed="rId5"/>
            <a:stretch>
              <a:fillRect/>
            </a:stretch>
          </p:blipFill>
          <p:spPr>
            <a:xfrm>
              <a:off x="7894378" y="1668813"/>
              <a:ext cx="3001262" cy="4475225"/>
            </a:xfrm>
            <a:prstGeom prst="rect">
              <a:avLst/>
            </a:prstGeom>
          </p:spPr>
        </p:pic>
      </p:grpSp>
    </p:spTree>
    <p:extLst>
      <p:ext uri="{BB962C8B-B14F-4D97-AF65-F5344CB8AC3E}">
        <p14:creationId xmlns:p14="http://schemas.microsoft.com/office/powerpoint/2010/main" val="25412544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2D1AFD-B545-46DA-9D95-4C33ADE37A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22</a:t>
            </a:fld>
            <a:endParaRPr lang="fr-FR"/>
          </a:p>
        </p:txBody>
      </p:sp>
      <p:sp>
        <p:nvSpPr>
          <p:cNvPr id="3" name="Text Placeholder 2">
            <a:extLst>
              <a:ext uri="{FF2B5EF4-FFF2-40B4-BE49-F238E27FC236}">
                <a16:creationId xmlns:a16="http://schemas.microsoft.com/office/drawing/2014/main" id="{161A55D5-4D49-448E-9C72-18D900CAC366}"/>
              </a:ext>
            </a:extLst>
          </p:cNvPr>
          <p:cNvSpPr>
            <a:spLocks noGrp="1"/>
          </p:cNvSpPr>
          <p:nvPr>
            <p:ph type="body" idx="1"/>
          </p:nvPr>
        </p:nvSpPr>
        <p:spPr>
          <a:xfrm>
            <a:off x="960792" y="1367599"/>
            <a:ext cx="8491966" cy="4203390"/>
          </a:xfrm>
        </p:spPr>
        <p:txBody>
          <a:bodyPr/>
          <a:lstStyle/>
          <a:p>
            <a:pPr marL="685800" indent="-457200">
              <a:lnSpc>
                <a:spcPct val="100000"/>
              </a:lnSpc>
              <a:buFont typeface="+mj-lt"/>
              <a:buAutoNum type="arabicPeriod"/>
            </a:pPr>
            <a:r>
              <a:rPr lang="en-US" sz="2400">
                <a:solidFill>
                  <a:schemeClr val="tx1"/>
                </a:solidFill>
              </a:rPr>
              <a:t>Upload File to Azure Blob Storage</a:t>
            </a:r>
          </a:p>
          <a:p>
            <a:pPr marL="742950" indent="-514350">
              <a:lnSpc>
                <a:spcPct val="100000"/>
              </a:lnSpc>
              <a:buFont typeface="+mj-lt"/>
              <a:buAutoNum type="arabicPeriod"/>
            </a:pPr>
            <a:r>
              <a:rPr lang="en-US" sz="2400">
                <a:solidFill>
                  <a:schemeClr val="tx1"/>
                </a:solidFill>
              </a:rPr>
              <a:t>Create Working Branch</a:t>
            </a:r>
          </a:p>
          <a:p>
            <a:pPr marL="685800" indent="-457200">
              <a:lnSpc>
                <a:spcPct val="100000"/>
              </a:lnSpc>
              <a:buFont typeface="+mj-lt"/>
              <a:buAutoNum type="arabicPeriod"/>
            </a:pPr>
            <a:r>
              <a:rPr lang="en-US" sz="2400">
                <a:solidFill>
                  <a:schemeClr val="tx1"/>
                </a:solidFill>
              </a:rPr>
              <a:t>Create Datasets - (Source, destination)</a:t>
            </a:r>
          </a:p>
          <a:p>
            <a:pPr marL="685800" indent="-457200">
              <a:lnSpc>
                <a:spcPct val="100000"/>
              </a:lnSpc>
              <a:buFont typeface="+mj-lt"/>
              <a:buAutoNum type="arabicPeriod"/>
            </a:pPr>
            <a:r>
              <a:rPr lang="en-US" sz="2800" b="1">
                <a:solidFill>
                  <a:schemeClr val="bg2"/>
                </a:solidFill>
              </a:rPr>
              <a:t>Create Data Flow - (Technical Transformation of Data)</a:t>
            </a:r>
          </a:p>
          <a:p>
            <a:pPr marL="685800" indent="-457200">
              <a:lnSpc>
                <a:spcPct val="100000"/>
              </a:lnSpc>
              <a:buFont typeface="+mj-lt"/>
              <a:buAutoNum type="arabicPeriod"/>
            </a:pPr>
            <a:r>
              <a:rPr lang="en-US" sz="2400"/>
              <a:t>Create Pipeline &amp; Orchestrate Pipeline</a:t>
            </a:r>
          </a:p>
          <a:p>
            <a:pPr marL="685800" indent="-457200">
              <a:lnSpc>
                <a:spcPct val="100000"/>
              </a:lnSpc>
              <a:buFont typeface="+mj-lt"/>
              <a:buAutoNum type="arabicPeriod"/>
            </a:pPr>
            <a:r>
              <a:rPr lang="en-US" sz="2400"/>
              <a:t>Deployment via Azure DevOps</a:t>
            </a:r>
          </a:p>
          <a:p>
            <a:pPr marL="685800" indent="-457200">
              <a:lnSpc>
                <a:spcPct val="100000"/>
              </a:lnSpc>
              <a:buFont typeface="+mj-lt"/>
              <a:buAutoNum type="arabicPeriod"/>
            </a:pPr>
            <a:r>
              <a:rPr lang="en-US" sz="2400"/>
              <a:t>Scheduling</a:t>
            </a:r>
          </a:p>
          <a:p>
            <a:pPr marL="685800" indent="-457200">
              <a:lnSpc>
                <a:spcPct val="100000"/>
              </a:lnSpc>
              <a:buFont typeface="+mj-lt"/>
              <a:buAutoNum type="arabicPeriod"/>
            </a:pPr>
            <a:r>
              <a:rPr lang="en-US" sz="2400"/>
              <a:t>Reporting in Power BI	</a:t>
            </a:r>
          </a:p>
        </p:txBody>
      </p:sp>
      <p:sp>
        <p:nvSpPr>
          <p:cNvPr id="4" name="Title 3">
            <a:extLst>
              <a:ext uri="{FF2B5EF4-FFF2-40B4-BE49-F238E27FC236}">
                <a16:creationId xmlns:a16="http://schemas.microsoft.com/office/drawing/2014/main" id="{018F79AB-A553-42FF-B6A1-FAF0DBDC929D}"/>
              </a:ext>
            </a:extLst>
          </p:cNvPr>
          <p:cNvSpPr>
            <a:spLocks noGrp="1"/>
          </p:cNvSpPr>
          <p:nvPr>
            <p:ph type="title"/>
          </p:nvPr>
        </p:nvSpPr>
        <p:spPr>
          <a:xfrm>
            <a:off x="960792" y="390719"/>
            <a:ext cx="10281147" cy="976880"/>
          </a:xfrm>
        </p:spPr>
        <p:txBody>
          <a:bodyPr/>
          <a:lstStyle/>
          <a:p>
            <a:r>
              <a:rPr lang="en-US" sz="4000" b="1">
                <a:solidFill>
                  <a:schemeClr val="dk2"/>
                </a:solidFill>
              </a:rPr>
              <a:t>Steps in ADF</a:t>
            </a:r>
          </a:p>
        </p:txBody>
      </p:sp>
      <p:pic>
        <p:nvPicPr>
          <p:cNvPr id="5" name="Picture 2" descr="See the source image">
            <a:extLst>
              <a:ext uri="{FF2B5EF4-FFF2-40B4-BE49-F238E27FC236}">
                <a16:creationId xmlns:a16="http://schemas.microsoft.com/office/drawing/2014/main" id="{57248265-28B1-4822-BB95-84ACCE5AC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4621" y="4407281"/>
            <a:ext cx="2216586" cy="1163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36772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23</a:t>
            </a:fld>
            <a:endParaRPr lang="fr-FR"/>
          </a:p>
        </p:txBody>
      </p:sp>
      <p:sp>
        <p:nvSpPr>
          <p:cNvPr id="3" name="Text Placeholder 2">
            <a:extLst>
              <a:ext uri="{FF2B5EF4-FFF2-40B4-BE49-F238E27FC236}">
                <a16:creationId xmlns:a16="http://schemas.microsoft.com/office/drawing/2014/main" id="{5457BA41-ED48-4081-BDE5-D034FF4D2DCE}"/>
              </a:ext>
            </a:extLst>
          </p:cNvPr>
          <p:cNvSpPr>
            <a:spLocks noGrp="1"/>
          </p:cNvSpPr>
          <p:nvPr>
            <p:ph type="body" idx="1"/>
          </p:nvPr>
        </p:nvSpPr>
        <p:spPr>
          <a:xfrm>
            <a:off x="1087460" y="1221757"/>
            <a:ext cx="10149174" cy="697266"/>
          </a:xfrm>
        </p:spPr>
        <p:txBody>
          <a:bodyPr/>
          <a:lstStyle/>
          <a:p>
            <a:pPr marL="228600" indent="0">
              <a:lnSpc>
                <a:spcPct val="150000"/>
              </a:lnSpc>
            </a:pPr>
            <a:r>
              <a:rPr lang="en-US" sz="1800"/>
              <a:t>Data flow allow to develop data transformation logic without writing code.</a:t>
            </a:r>
          </a:p>
        </p:txBody>
      </p:sp>
      <p:sp>
        <p:nvSpPr>
          <p:cNvPr id="4" name="Title 3">
            <a:extLst>
              <a:ext uri="{FF2B5EF4-FFF2-40B4-BE49-F238E27FC236}">
                <a16:creationId xmlns:a16="http://schemas.microsoft.com/office/drawing/2014/main" id="{C66B6DFE-A436-4F64-AE34-B850205CAB37}"/>
              </a:ext>
            </a:extLst>
          </p:cNvPr>
          <p:cNvSpPr>
            <a:spLocks noGrp="1"/>
          </p:cNvSpPr>
          <p:nvPr>
            <p:ph type="title"/>
          </p:nvPr>
        </p:nvSpPr>
        <p:spPr>
          <a:xfrm>
            <a:off x="960792" y="390719"/>
            <a:ext cx="10270415" cy="865426"/>
          </a:xfrm>
        </p:spPr>
        <p:txBody>
          <a:bodyPr/>
          <a:lstStyle/>
          <a:p>
            <a:r>
              <a:rPr lang="fr-FR" sz="4000" b="1" err="1">
                <a:solidFill>
                  <a:schemeClr val="dk2"/>
                </a:solidFill>
              </a:rPr>
              <a:t>Creation</a:t>
            </a:r>
            <a:r>
              <a:rPr lang="fr-FR" sz="4000" b="1">
                <a:solidFill>
                  <a:schemeClr val="dk2"/>
                </a:solidFill>
              </a:rPr>
              <a:t> of Data Flow</a:t>
            </a:r>
            <a:endParaRPr lang="en-US" sz="4000" b="1">
              <a:solidFill>
                <a:schemeClr val="dk2"/>
              </a:solidFill>
            </a:endParaRPr>
          </a:p>
        </p:txBody>
      </p:sp>
      <p:grpSp>
        <p:nvGrpSpPr>
          <p:cNvPr id="6" name="Group 5">
            <a:extLst>
              <a:ext uri="{FF2B5EF4-FFF2-40B4-BE49-F238E27FC236}">
                <a16:creationId xmlns:a16="http://schemas.microsoft.com/office/drawing/2014/main" id="{F5D61257-CCBA-4F58-84B9-1D436D577EFA}"/>
              </a:ext>
            </a:extLst>
          </p:cNvPr>
          <p:cNvGrpSpPr/>
          <p:nvPr/>
        </p:nvGrpSpPr>
        <p:grpSpPr>
          <a:xfrm>
            <a:off x="1428997" y="1919023"/>
            <a:ext cx="9132544" cy="3654244"/>
            <a:chOff x="1428997" y="1919023"/>
            <a:chExt cx="9132544" cy="3654244"/>
          </a:xfrm>
        </p:grpSpPr>
        <p:pic>
          <p:nvPicPr>
            <p:cNvPr id="17" name="Picture 16">
              <a:extLst>
                <a:ext uri="{FF2B5EF4-FFF2-40B4-BE49-F238E27FC236}">
                  <a16:creationId xmlns:a16="http://schemas.microsoft.com/office/drawing/2014/main" id="{C888428E-6B86-4D5C-B908-735280E92CF5}"/>
                </a:ext>
              </a:extLst>
            </p:cNvPr>
            <p:cNvPicPr>
              <a:picLocks noChangeAspect="1"/>
            </p:cNvPicPr>
            <p:nvPr/>
          </p:nvPicPr>
          <p:blipFill>
            <a:blip r:embed="rId3"/>
            <a:stretch>
              <a:fillRect/>
            </a:stretch>
          </p:blipFill>
          <p:spPr>
            <a:xfrm>
              <a:off x="6341377" y="1919023"/>
              <a:ext cx="4220164" cy="3334215"/>
            </a:xfrm>
            <a:prstGeom prst="rect">
              <a:avLst/>
            </a:prstGeom>
          </p:spPr>
        </p:pic>
        <p:pic>
          <p:nvPicPr>
            <p:cNvPr id="5" name="Picture 5" descr="Graphical user interface, application, Word&#10;&#10;Description automatically generated">
              <a:extLst>
                <a:ext uri="{FF2B5EF4-FFF2-40B4-BE49-F238E27FC236}">
                  <a16:creationId xmlns:a16="http://schemas.microsoft.com/office/drawing/2014/main" id="{731490CA-B93C-435A-AAFD-1EF354121B73}"/>
                </a:ext>
              </a:extLst>
            </p:cNvPr>
            <p:cNvPicPr>
              <a:picLocks noChangeAspect="1"/>
            </p:cNvPicPr>
            <p:nvPr/>
          </p:nvPicPr>
          <p:blipFill>
            <a:blip r:embed="rId4"/>
            <a:stretch>
              <a:fillRect/>
            </a:stretch>
          </p:blipFill>
          <p:spPr>
            <a:xfrm>
              <a:off x="1428997" y="1920557"/>
              <a:ext cx="3912177" cy="3652710"/>
            </a:xfrm>
            <a:prstGeom prst="rect">
              <a:avLst/>
            </a:prstGeom>
          </p:spPr>
        </p:pic>
      </p:grpSp>
    </p:spTree>
    <p:extLst>
      <p:ext uri="{BB962C8B-B14F-4D97-AF65-F5344CB8AC3E}">
        <p14:creationId xmlns:p14="http://schemas.microsoft.com/office/powerpoint/2010/main" val="8734089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24</a:t>
            </a:fld>
            <a:endParaRPr lang="fr-FR"/>
          </a:p>
        </p:txBody>
      </p:sp>
      <p:sp>
        <p:nvSpPr>
          <p:cNvPr id="4" name="Title 3">
            <a:extLst>
              <a:ext uri="{FF2B5EF4-FFF2-40B4-BE49-F238E27FC236}">
                <a16:creationId xmlns:a16="http://schemas.microsoft.com/office/drawing/2014/main" id="{C66B6DFE-A436-4F64-AE34-B850205CAB37}"/>
              </a:ext>
            </a:extLst>
          </p:cNvPr>
          <p:cNvSpPr>
            <a:spLocks noGrp="1"/>
          </p:cNvSpPr>
          <p:nvPr>
            <p:ph type="title"/>
          </p:nvPr>
        </p:nvSpPr>
        <p:spPr>
          <a:xfrm>
            <a:off x="960792" y="390719"/>
            <a:ext cx="10270415" cy="865426"/>
          </a:xfrm>
        </p:spPr>
        <p:txBody>
          <a:bodyPr/>
          <a:lstStyle/>
          <a:p>
            <a:r>
              <a:rPr lang="en-US" sz="4000" b="1">
                <a:solidFill>
                  <a:schemeClr val="dk2"/>
                </a:solidFill>
              </a:rPr>
              <a:t>Creation of Data Flow – Data Flow Debug</a:t>
            </a:r>
          </a:p>
        </p:txBody>
      </p:sp>
      <p:sp>
        <p:nvSpPr>
          <p:cNvPr id="23" name="Rectangle 22">
            <a:extLst>
              <a:ext uri="{FF2B5EF4-FFF2-40B4-BE49-F238E27FC236}">
                <a16:creationId xmlns:a16="http://schemas.microsoft.com/office/drawing/2014/main" id="{9232E4BF-5AC1-4663-A94E-43006431CFB3}"/>
              </a:ext>
            </a:extLst>
          </p:cNvPr>
          <p:cNvSpPr/>
          <p:nvPr/>
        </p:nvSpPr>
        <p:spPr>
          <a:xfrm>
            <a:off x="831273" y="3020291"/>
            <a:ext cx="1376218" cy="5357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26A4C44F-570A-41C5-90A2-58ADA60B2BD1}"/>
              </a:ext>
            </a:extLst>
          </p:cNvPr>
          <p:cNvGrpSpPr/>
          <p:nvPr/>
        </p:nvGrpSpPr>
        <p:grpSpPr>
          <a:xfrm>
            <a:off x="2207491" y="1786411"/>
            <a:ext cx="7009091" cy="4249931"/>
            <a:chOff x="1839346" y="1098207"/>
            <a:chExt cx="8106906" cy="4915586"/>
          </a:xfrm>
        </p:grpSpPr>
        <p:pic>
          <p:nvPicPr>
            <p:cNvPr id="25" name="Picture 24">
              <a:extLst>
                <a:ext uri="{FF2B5EF4-FFF2-40B4-BE49-F238E27FC236}">
                  <a16:creationId xmlns:a16="http://schemas.microsoft.com/office/drawing/2014/main" id="{12FBBCFB-2C6A-476B-BE80-243BE1598E11}"/>
                </a:ext>
              </a:extLst>
            </p:cNvPr>
            <p:cNvPicPr>
              <a:picLocks noChangeAspect="1"/>
            </p:cNvPicPr>
            <p:nvPr/>
          </p:nvPicPr>
          <p:blipFill>
            <a:blip r:embed="rId3"/>
            <a:stretch>
              <a:fillRect/>
            </a:stretch>
          </p:blipFill>
          <p:spPr>
            <a:xfrm>
              <a:off x="1839346" y="1098207"/>
              <a:ext cx="8106906" cy="4915586"/>
            </a:xfrm>
            <a:prstGeom prst="rect">
              <a:avLst/>
            </a:prstGeom>
          </p:spPr>
        </p:pic>
        <p:grpSp>
          <p:nvGrpSpPr>
            <p:cNvPr id="28" name="Group 27">
              <a:extLst>
                <a:ext uri="{FF2B5EF4-FFF2-40B4-BE49-F238E27FC236}">
                  <a16:creationId xmlns:a16="http://schemas.microsoft.com/office/drawing/2014/main" id="{3061E4A0-4781-4139-BA4C-658BDDB86871}"/>
                </a:ext>
              </a:extLst>
            </p:cNvPr>
            <p:cNvGrpSpPr/>
            <p:nvPr/>
          </p:nvGrpSpPr>
          <p:grpSpPr>
            <a:xfrm>
              <a:off x="2105891" y="2096655"/>
              <a:ext cx="2152073" cy="2121571"/>
              <a:chOff x="2105891" y="2096655"/>
              <a:chExt cx="2152073" cy="2121571"/>
            </a:xfrm>
          </p:grpSpPr>
          <p:sp>
            <p:nvSpPr>
              <p:cNvPr id="26" name="Rectangle 25">
                <a:extLst>
                  <a:ext uri="{FF2B5EF4-FFF2-40B4-BE49-F238E27FC236}">
                    <a16:creationId xmlns:a16="http://schemas.microsoft.com/office/drawing/2014/main" id="{119A31EC-6EDF-4C4F-AF90-60D522839FDE}"/>
                  </a:ext>
                </a:extLst>
              </p:cNvPr>
              <p:cNvSpPr/>
              <p:nvPr/>
            </p:nvSpPr>
            <p:spPr>
              <a:xfrm>
                <a:off x="2105891" y="3352800"/>
                <a:ext cx="2152073" cy="8654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641E126-019C-4124-AC5B-573718C66377}"/>
                  </a:ext>
                </a:extLst>
              </p:cNvPr>
              <p:cNvSpPr/>
              <p:nvPr/>
            </p:nvSpPr>
            <p:spPr>
              <a:xfrm>
                <a:off x="3842327" y="2096655"/>
                <a:ext cx="415637" cy="8654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0" name="Text Placeholder 2">
            <a:extLst>
              <a:ext uri="{FF2B5EF4-FFF2-40B4-BE49-F238E27FC236}">
                <a16:creationId xmlns:a16="http://schemas.microsoft.com/office/drawing/2014/main" id="{78FE47A0-DFF0-42E0-AADF-C45F9DF90728}"/>
              </a:ext>
            </a:extLst>
          </p:cNvPr>
          <p:cNvSpPr>
            <a:spLocks noGrp="1"/>
          </p:cNvSpPr>
          <p:nvPr>
            <p:ph type="body" idx="1"/>
          </p:nvPr>
        </p:nvSpPr>
        <p:spPr>
          <a:xfrm>
            <a:off x="960792" y="1076416"/>
            <a:ext cx="10149174" cy="697266"/>
          </a:xfrm>
        </p:spPr>
        <p:txBody>
          <a:bodyPr/>
          <a:lstStyle/>
          <a:p>
            <a:pPr marL="228600" indent="0">
              <a:lnSpc>
                <a:spcPct val="150000"/>
              </a:lnSpc>
            </a:pPr>
            <a:r>
              <a:rPr lang="en-US" sz="1800"/>
              <a:t>Data flow debug allows us to preview data at each step of transformation.</a:t>
            </a:r>
          </a:p>
        </p:txBody>
      </p:sp>
    </p:spTree>
    <p:extLst>
      <p:ext uri="{BB962C8B-B14F-4D97-AF65-F5344CB8AC3E}">
        <p14:creationId xmlns:p14="http://schemas.microsoft.com/office/powerpoint/2010/main" val="9411547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25</a:t>
            </a:fld>
            <a:endParaRPr lang="fr-FR"/>
          </a:p>
        </p:txBody>
      </p:sp>
      <p:sp>
        <p:nvSpPr>
          <p:cNvPr id="14" name="Text Placeholder 2">
            <a:extLst>
              <a:ext uri="{FF2B5EF4-FFF2-40B4-BE49-F238E27FC236}">
                <a16:creationId xmlns:a16="http://schemas.microsoft.com/office/drawing/2014/main" id="{39A35032-2AD2-4362-BA2C-AE2A633B7BEC}"/>
              </a:ext>
            </a:extLst>
          </p:cNvPr>
          <p:cNvSpPr>
            <a:spLocks noGrp="1"/>
          </p:cNvSpPr>
          <p:nvPr>
            <p:ph type="body" idx="1"/>
          </p:nvPr>
        </p:nvSpPr>
        <p:spPr>
          <a:xfrm>
            <a:off x="1021413" y="1137283"/>
            <a:ext cx="10149174" cy="697266"/>
          </a:xfrm>
        </p:spPr>
        <p:txBody>
          <a:bodyPr/>
          <a:lstStyle/>
          <a:p>
            <a:pPr marL="228600" indent="0">
              <a:lnSpc>
                <a:spcPct val="150000"/>
              </a:lnSpc>
            </a:pPr>
            <a:r>
              <a:rPr lang="en-US" sz="1800"/>
              <a:t>1. Source : Allows to read the Events.csv file</a:t>
            </a:r>
          </a:p>
        </p:txBody>
      </p:sp>
      <p:sp>
        <p:nvSpPr>
          <p:cNvPr id="16" name="Title 3">
            <a:extLst>
              <a:ext uri="{FF2B5EF4-FFF2-40B4-BE49-F238E27FC236}">
                <a16:creationId xmlns:a16="http://schemas.microsoft.com/office/drawing/2014/main" id="{DADFB616-600E-4D23-A5F7-FFFE5E6BF8A3}"/>
              </a:ext>
            </a:extLst>
          </p:cNvPr>
          <p:cNvSpPr>
            <a:spLocks noGrp="1"/>
          </p:cNvSpPr>
          <p:nvPr>
            <p:ph type="title"/>
          </p:nvPr>
        </p:nvSpPr>
        <p:spPr>
          <a:xfrm>
            <a:off x="960792" y="390719"/>
            <a:ext cx="10926408" cy="865426"/>
          </a:xfrm>
        </p:spPr>
        <p:txBody>
          <a:bodyPr/>
          <a:lstStyle/>
          <a:p>
            <a:r>
              <a:rPr lang="en-US" sz="4000" b="1">
                <a:solidFill>
                  <a:schemeClr val="dk2"/>
                </a:solidFill>
              </a:rPr>
              <a:t>Creation of Data Flow – Transformation Logics</a:t>
            </a:r>
          </a:p>
        </p:txBody>
      </p:sp>
      <p:pic>
        <p:nvPicPr>
          <p:cNvPr id="4" name="Picture 3">
            <a:extLst>
              <a:ext uri="{FF2B5EF4-FFF2-40B4-BE49-F238E27FC236}">
                <a16:creationId xmlns:a16="http://schemas.microsoft.com/office/drawing/2014/main" id="{61BC42CC-8BA7-4F24-BBA1-CB8FB8BD5D8F}"/>
              </a:ext>
            </a:extLst>
          </p:cNvPr>
          <p:cNvPicPr>
            <a:picLocks noChangeAspect="1"/>
          </p:cNvPicPr>
          <p:nvPr/>
        </p:nvPicPr>
        <p:blipFill>
          <a:blip r:embed="rId3"/>
          <a:stretch>
            <a:fillRect/>
          </a:stretch>
        </p:blipFill>
        <p:spPr>
          <a:xfrm>
            <a:off x="960792" y="1834549"/>
            <a:ext cx="4601503" cy="3415612"/>
          </a:xfrm>
          <a:prstGeom prst="rect">
            <a:avLst/>
          </a:prstGeom>
        </p:spPr>
      </p:pic>
      <p:pic>
        <p:nvPicPr>
          <p:cNvPr id="6" name="Picture 5">
            <a:extLst>
              <a:ext uri="{FF2B5EF4-FFF2-40B4-BE49-F238E27FC236}">
                <a16:creationId xmlns:a16="http://schemas.microsoft.com/office/drawing/2014/main" id="{563314FF-343A-4EB5-9E26-4F53E12400DC}"/>
              </a:ext>
            </a:extLst>
          </p:cNvPr>
          <p:cNvPicPr>
            <a:picLocks noChangeAspect="1"/>
          </p:cNvPicPr>
          <p:nvPr/>
        </p:nvPicPr>
        <p:blipFill>
          <a:blip r:embed="rId4"/>
          <a:stretch>
            <a:fillRect/>
          </a:stretch>
        </p:blipFill>
        <p:spPr>
          <a:xfrm>
            <a:off x="5728892" y="1834549"/>
            <a:ext cx="5275097" cy="3413669"/>
          </a:xfrm>
          <a:prstGeom prst="rect">
            <a:avLst/>
          </a:prstGeom>
        </p:spPr>
      </p:pic>
    </p:spTree>
    <p:extLst>
      <p:ext uri="{BB962C8B-B14F-4D97-AF65-F5344CB8AC3E}">
        <p14:creationId xmlns:p14="http://schemas.microsoft.com/office/powerpoint/2010/main" val="3073775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26</a:t>
            </a:fld>
            <a:endParaRPr lang="fr-FR"/>
          </a:p>
        </p:txBody>
      </p:sp>
      <p:sp>
        <p:nvSpPr>
          <p:cNvPr id="14" name="Text Placeholder 2">
            <a:extLst>
              <a:ext uri="{FF2B5EF4-FFF2-40B4-BE49-F238E27FC236}">
                <a16:creationId xmlns:a16="http://schemas.microsoft.com/office/drawing/2014/main" id="{39A35032-2AD2-4362-BA2C-AE2A633B7BEC}"/>
              </a:ext>
            </a:extLst>
          </p:cNvPr>
          <p:cNvSpPr>
            <a:spLocks noGrp="1"/>
          </p:cNvSpPr>
          <p:nvPr>
            <p:ph type="body" idx="1"/>
          </p:nvPr>
        </p:nvSpPr>
        <p:spPr>
          <a:xfrm>
            <a:off x="1021413" y="1137283"/>
            <a:ext cx="10149174" cy="697266"/>
          </a:xfrm>
        </p:spPr>
        <p:txBody>
          <a:bodyPr/>
          <a:lstStyle/>
          <a:p>
            <a:pPr marL="228600" indent="0">
              <a:lnSpc>
                <a:spcPct val="150000"/>
              </a:lnSpc>
            </a:pPr>
            <a:r>
              <a:rPr lang="en-US" sz="1800"/>
              <a:t>1. Source : Allows to read the Events.csv file</a:t>
            </a:r>
          </a:p>
        </p:txBody>
      </p:sp>
      <p:sp>
        <p:nvSpPr>
          <p:cNvPr id="16" name="Title 3">
            <a:extLst>
              <a:ext uri="{FF2B5EF4-FFF2-40B4-BE49-F238E27FC236}">
                <a16:creationId xmlns:a16="http://schemas.microsoft.com/office/drawing/2014/main" id="{DADFB616-600E-4D23-A5F7-FFFE5E6BF8A3}"/>
              </a:ext>
            </a:extLst>
          </p:cNvPr>
          <p:cNvSpPr>
            <a:spLocks noGrp="1"/>
          </p:cNvSpPr>
          <p:nvPr>
            <p:ph type="title"/>
          </p:nvPr>
        </p:nvSpPr>
        <p:spPr>
          <a:xfrm>
            <a:off x="960792" y="390719"/>
            <a:ext cx="10926408" cy="865426"/>
          </a:xfrm>
        </p:spPr>
        <p:txBody>
          <a:bodyPr/>
          <a:lstStyle/>
          <a:p>
            <a:r>
              <a:rPr lang="en-US" sz="4000" b="1">
                <a:solidFill>
                  <a:schemeClr val="dk2"/>
                </a:solidFill>
              </a:rPr>
              <a:t>Creation of Data Flow – Transformation Logics</a:t>
            </a:r>
          </a:p>
        </p:txBody>
      </p:sp>
      <p:pic>
        <p:nvPicPr>
          <p:cNvPr id="9" name="Picture 8">
            <a:extLst>
              <a:ext uri="{FF2B5EF4-FFF2-40B4-BE49-F238E27FC236}">
                <a16:creationId xmlns:a16="http://schemas.microsoft.com/office/drawing/2014/main" id="{76380ADE-2745-45C3-821F-3877791FFB10}"/>
              </a:ext>
            </a:extLst>
          </p:cNvPr>
          <p:cNvPicPr>
            <a:picLocks noChangeAspect="1"/>
          </p:cNvPicPr>
          <p:nvPr/>
        </p:nvPicPr>
        <p:blipFill>
          <a:blip r:embed="rId3"/>
          <a:stretch>
            <a:fillRect/>
          </a:stretch>
        </p:blipFill>
        <p:spPr>
          <a:xfrm>
            <a:off x="1021413" y="2051054"/>
            <a:ext cx="10238492" cy="3669663"/>
          </a:xfrm>
          <a:prstGeom prst="rect">
            <a:avLst/>
          </a:prstGeom>
        </p:spPr>
      </p:pic>
    </p:spTree>
    <p:extLst>
      <p:ext uri="{BB962C8B-B14F-4D97-AF65-F5344CB8AC3E}">
        <p14:creationId xmlns:p14="http://schemas.microsoft.com/office/powerpoint/2010/main" val="5854093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27</a:t>
            </a:fld>
            <a:endParaRPr lang="fr-FR"/>
          </a:p>
        </p:txBody>
      </p:sp>
      <p:sp>
        <p:nvSpPr>
          <p:cNvPr id="4" name="Title 3">
            <a:extLst>
              <a:ext uri="{FF2B5EF4-FFF2-40B4-BE49-F238E27FC236}">
                <a16:creationId xmlns:a16="http://schemas.microsoft.com/office/drawing/2014/main" id="{C66B6DFE-A436-4F64-AE34-B850205CAB37}"/>
              </a:ext>
            </a:extLst>
          </p:cNvPr>
          <p:cNvSpPr>
            <a:spLocks noGrp="1"/>
          </p:cNvSpPr>
          <p:nvPr>
            <p:ph type="title"/>
          </p:nvPr>
        </p:nvSpPr>
        <p:spPr>
          <a:xfrm>
            <a:off x="960792" y="390719"/>
            <a:ext cx="10492299" cy="865426"/>
          </a:xfrm>
        </p:spPr>
        <p:txBody>
          <a:bodyPr/>
          <a:lstStyle/>
          <a:p>
            <a:r>
              <a:rPr lang="en-US" sz="4000" b="1">
                <a:solidFill>
                  <a:schemeClr val="dk2"/>
                </a:solidFill>
              </a:rPr>
              <a:t>Creation of Data Flow – Transformation Logics</a:t>
            </a:r>
          </a:p>
        </p:txBody>
      </p:sp>
      <p:sp>
        <p:nvSpPr>
          <p:cNvPr id="12" name="Text Placeholder 2">
            <a:extLst>
              <a:ext uri="{FF2B5EF4-FFF2-40B4-BE49-F238E27FC236}">
                <a16:creationId xmlns:a16="http://schemas.microsoft.com/office/drawing/2014/main" id="{9981B57B-B883-432E-BD3A-20FEF354F0AB}"/>
              </a:ext>
            </a:extLst>
          </p:cNvPr>
          <p:cNvSpPr txBox="1">
            <a:spLocks/>
          </p:cNvSpPr>
          <p:nvPr/>
        </p:nvSpPr>
        <p:spPr>
          <a:xfrm>
            <a:off x="827442" y="3472294"/>
            <a:ext cx="4806529" cy="185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pPr marL="228600" indent="0">
              <a:lnSpc>
                <a:spcPct val="150000"/>
              </a:lnSpc>
            </a:pPr>
            <a:r>
              <a:rPr lang="en-US" sz="1800"/>
              <a:t>To add a new transformation rule, select the </a:t>
            </a:r>
            <a:r>
              <a:rPr lang="en-US" sz="1800" b="1"/>
              <a:t>+ sign</a:t>
            </a:r>
            <a:r>
              <a:rPr lang="en-US" sz="1800"/>
              <a:t>. This provides a list of transformation logic.</a:t>
            </a:r>
          </a:p>
        </p:txBody>
      </p:sp>
      <p:pic>
        <p:nvPicPr>
          <p:cNvPr id="10" name="Picture 10" descr="Graphical user interface, application&#10;&#10;Description automatically generated">
            <a:extLst>
              <a:ext uri="{FF2B5EF4-FFF2-40B4-BE49-F238E27FC236}">
                <a16:creationId xmlns:a16="http://schemas.microsoft.com/office/drawing/2014/main" id="{8953D059-3732-4655-821C-0CC3BAC117AB}"/>
              </a:ext>
            </a:extLst>
          </p:cNvPr>
          <p:cNvPicPr>
            <a:picLocks noChangeAspect="1"/>
          </p:cNvPicPr>
          <p:nvPr/>
        </p:nvPicPr>
        <p:blipFill>
          <a:blip r:embed="rId2"/>
          <a:stretch>
            <a:fillRect/>
          </a:stretch>
        </p:blipFill>
        <p:spPr>
          <a:xfrm>
            <a:off x="5850081" y="1272709"/>
            <a:ext cx="5384222" cy="4321244"/>
          </a:xfrm>
          <a:prstGeom prst="rect">
            <a:avLst/>
          </a:prstGeom>
        </p:spPr>
      </p:pic>
      <p:sp>
        <p:nvSpPr>
          <p:cNvPr id="11" name="Rectangle 10">
            <a:extLst>
              <a:ext uri="{FF2B5EF4-FFF2-40B4-BE49-F238E27FC236}">
                <a16:creationId xmlns:a16="http://schemas.microsoft.com/office/drawing/2014/main" id="{42C0CB88-CDF9-4B8B-840D-07147B8BAACB}"/>
              </a:ext>
            </a:extLst>
          </p:cNvPr>
          <p:cNvSpPr/>
          <p:nvPr/>
        </p:nvSpPr>
        <p:spPr>
          <a:xfrm>
            <a:off x="7089169" y="2229492"/>
            <a:ext cx="205483" cy="2054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E79E7D9E-EA01-44E6-B9F0-9DD3C6A5A71C}"/>
              </a:ext>
            </a:extLst>
          </p:cNvPr>
          <p:cNvCxnSpPr>
            <a:cxnSpLocks/>
          </p:cNvCxnSpPr>
          <p:nvPr/>
        </p:nvCxnSpPr>
        <p:spPr>
          <a:xfrm flipV="1">
            <a:off x="3226357" y="2332238"/>
            <a:ext cx="3862812" cy="2399303"/>
          </a:xfrm>
          <a:prstGeom prst="bentConnector3">
            <a:avLst>
              <a:gd name="adj1" fmla="val 6348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E78C17E6-AA72-42FE-B021-261CF503C6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97533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28</a:t>
            </a:fld>
            <a:endParaRPr lang="fr-FR"/>
          </a:p>
        </p:txBody>
      </p:sp>
      <p:sp>
        <p:nvSpPr>
          <p:cNvPr id="14" name="Text Placeholder 2">
            <a:extLst>
              <a:ext uri="{FF2B5EF4-FFF2-40B4-BE49-F238E27FC236}">
                <a16:creationId xmlns:a16="http://schemas.microsoft.com/office/drawing/2014/main" id="{39A35032-2AD2-4362-BA2C-AE2A633B7BEC}"/>
              </a:ext>
            </a:extLst>
          </p:cNvPr>
          <p:cNvSpPr>
            <a:spLocks noGrp="1"/>
          </p:cNvSpPr>
          <p:nvPr>
            <p:ph type="body" idx="1"/>
          </p:nvPr>
        </p:nvSpPr>
        <p:spPr>
          <a:xfrm>
            <a:off x="1021413" y="1137283"/>
            <a:ext cx="10149174" cy="697266"/>
          </a:xfrm>
        </p:spPr>
        <p:txBody>
          <a:bodyPr/>
          <a:lstStyle/>
          <a:p>
            <a:pPr marL="228600" indent="0">
              <a:lnSpc>
                <a:spcPct val="150000"/>
              </a:lnSpc>
            </a:pPr>
            <a:r>
              <a:rPr lang="en-US" sz="1800"/>
              <a:t>Common Transformation logics that will be used for this </a:t>
            </a:r>
            <a:r>
              <a:rPr lang="en-US" sz="1800" dirty="0"/>
              <a:t>example</a:t>
            </a:r>
            <a:r>
              <a:rPr lang="en-US" sz="1800"/>
              <a:t>:</a:t>
            </a:r>
          </a:p>
        </p:txBody>
      </p:sp>
      <p:grpSp>
        <p:nvGrpSpPr>
          <p:cNvPr id="7" name="Group 6">
            <a:extLst>
              <a:ext uri="{FF2B5EF4-FFF2-40B4-BE49-F238E27FC236}">
                <a16:creationId xmlns:a16="http://schemas.microsoft.com/office/drawing/2014/main" id="{C8443A49-43C7-46B0-BBFF-8B842AC0BEF4}"/>
              </a:ext>
            </a:extLst>
          </p:cNvPr>
          <p:cNvGrpSpPr/>
          <p:nvPr/>
        </p:nvGrpSpPr>
        <p:grpSpPr>
          <a:xfrm>
            <a:off x="803774" y="2248681"/>
            <a:ext cx="11013677" cy="2774771"/>
            <a:chOff x="960792" y="2021257"/>
            <a:chExt cx="11013677" cy="2774771"/>
          </a:xfrm>
        </p:grpSpPr>
        <p:pic>
          <p:nvPicPr>
            <p:cNvPr id="15" name="Picture 14">
              <a:extLst>
                <a:ext uri="{FF2B5EF4-FFF2-40B4-BE49-F238E27FC236}">
                  <a16:creationId xmlns:a16="http://schemas.microsoft.com/office/drawing/2014/main" id="{1671199F-D418-4706-A752-20B5F154013D}"/>
                </a:ext>
              </a:extLst>
            </p:cNvPr>
            <p:cNvPicPr>
              <a:picLocks noChangeAspect="1"/>
            </p:cNvPicPr>
            <p:nvPr/>
          </p:nvPicPr>
          <p:blipFill>
            <a:blip r:embed="rId3"/>
            <a:stretch>
              <a:fillRect/>
            </a:stretch>
          </p:blipFill>
          <p:spPr>
            <a:xfrm>
              <a:off x="960792" y="2061971"/>
              <a:ext cx="2429214" cy="1790950"/>
            </a:xfrm>
            <a:prstGeom prst="rect">
              <a:avLst/>
            </a:prstGeom>
          </p:spPr>
        </p:pic>
        <p:pic>
          <p:nvPicPr>
            <p:cNvPr id="17" name="Picture 16">
              <a:extLst>
                <a:ext uri="{FF2B5EF4-FFF2-40B4-BE49-F238E27FC236}">
                  <a16:creationId xmlns:a16="http://schemas.microsoft.com/office/drawing/2014/main" id="{988C210E-2BCB-4E4E-9758-2EC90AC897A8}"/>
                </a:ext>
              </a:extLst>
            </p:cNvPr>
            <p:cNvPicPr>
              <a:picLocks noChangeAspect="1"/>
            </p:cNvPicPr>
            <p:nvPr/>
          </p:nvPicPr>
          <p:blipFill>
            <a:blip r:embed="rId4"/>
            <a:stretch>
              <a:fillRect/>
            </a:stretch>
          </p:blipFill>
          <p:spPr>
            <a:xfrm>
              <a:off x="3856155" y="2061971"/>
              <a:ext cx="2429214" cy="2734057"/>
            </a:xfrm>
            <a:prstGeom prst="rect">
              <a:avLst/>
            </a:prstGeom>
          </p:spPr>
        </p:pic>
        <p:pic>
          <p:nvPicPr>
            <p:cNvPr id="19" name="Picture 18">
              <a:extLst>
                <a:ext uri="{FF2B5EF4-FFF2-40B4-BE49-F238E27FC236}">
                  <a16:creationId xmlns:a16="http://schemas.microsoft.com/office/drawing/2014/main" id="{E4E12388-2522-4B60-BAAE-8CD9D4394F04}"/>
                </a:ext>
              </a:extLst>
            </p:cNvPr>
            <p:cNvPicPr>
              <a:picLocks noChangeAspect="1"/>
            </p:cNvPicPr>
            <p:nvPr/>
          </p:nvPicPr>
          <p:blipFill>
            <a:blip r:embed="rId5"/>
            <a:stretch>
              <a:fillRect/>
            </a:stretch>
          </p:blipFill>
          <p:spPr>
            <a:xfrm>
              <a:off x="6858264" y="2061971"/>
              <a:ext cx="2410161" cy="1219370"/>
            </a:xfrm>
            <a:prstGeom prst="rect">
              <a:avLst/>
            </a:prstGeom>
          </p:spPr>
        </p:pic>
        <p:pic>
          <p:nvPicPr>
            <p:cNvPr id="21" name="Picture 20">
              <a:extLst>
                <a:ext uri="{FF2B5EF4-FFF2-40B4-BE49-F238E27FC236}">
                  <a16:creationId xmlns:a16="http://schemas.microsoft.com/office/drawing/2014/main" id="{0DE95F46-F50B-41D6-B4FD-8EEE92A07254}"/>
                </a:ext>
              </a:extLst>
            </p:cNvPr>
            <p:cNvPicPr>
              <a:picLocks noChangeAspect="1"/>
            </p:cNvPicPr>
            <p:nvPr/>
          </p:nvPicPr>
          <p:blipFill>
            <a:blip r:embed="rId6"/>
            <a:stretch>
              <a:fillRect/>
            </a:stretch>
          </p:blipFill>
          <p:spPr>
            <a:xfrm>
              <a:off x="9564308" y="2021257"/>
              <a:ext cx="2410161" cy="552527"/>
            </a:xfrm>
            <a:prstGeom prst="rect">
              <a:avLst/>
            </a:prstGeom>
          </p:spPr>
        </p:pic>
      </p:grpSp>
      <p:sp>
        <p:nvSpPr>
          <p:cNvPr id="16" name="Title 3">
            <a:extLst>
              <a:ext uri="{FF2B5EF4-FFF2-40B4-BE49-F238E27FC236}">
                <a16:creationId xmlns:a16="http://schemas.microsoft.com/office/drawing/2014/main" id="{DADFB616-600E-4D23-A5F7-FFFE5E6BF8A3}"/>
              </a:ext>
            </a:extLst>
          </p:cNvPr>
          <p:cNvSpPr>
            <a:spLocks noGrp="1"/>
          </p:cNvSpPr>
          <p:nvPr>
            <p:ph type="title"/>
          </p:nvPr>
        </p:nvSpPr>
        <p:spPr>
          <a:xfrm>
            <a:off x="960792" y="390719"/>
            <a:ext cx="10926408" cy="865426"/>
          </a:xfrm>
        </p:spPr>
        <p:txBody>
          <a:bodyPr/>
          <a:lstStyle/>
          <a:p>
            <a:r>
              <a:rPr lang="en-US" sz="4000" b="1">
                <a:solidFill>
                  <a:schemeClr val="dk2"/>
                </a:solidFill>
              </a:rPr>
              <a:t>Creation of Data Flow – Transformation Logics</a:t>
            </a:r>
          </a:p>
        </p:txBody>
      </p:sp>
    </p:spTree>
    <p:extLst>
      <p:ext uri="{BB962C8B-B14F-4D97-AF65-F5344CB8AC3E}">
        <p14:creationId xmlns:p14="http://schemas.microsoft.com/office/powerpoint/2010/main" val="32134808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29</a:t>
            </a:fld>
            <a:endParaRPr lang="fr-FR"/>
          </a:p>
        </p:txBody>
      </p:sp>
      <p:sp>
        <p:nvSpPr>
          <p:cNvPr id="14" name="Text Placeholder 2">
            <a:extLst>
              <a:ext uri="{FF2B5EF4-FFF2-40B4-BE49-F238E27FC236}">
                <a16:creationId xmlns:a16="http://schemas.microsoft.com/office/drawing/2014/main" id="{39A35032-2AD2-4362-BA2C-AE2A633B7BEC}"/>
              </a:ext>
            </a:extLst>
          </p:cNvPr>
          <p:cNvSpPr>
            <a:spLocks noGrp="1"/>
          </p:cNvSpPr>
          <p:nvPr>
            <p:ph type="body" idx="1"/>
          </p:nvPr>
        </p:nvSpPr>
        <p:spPr>
          <a:xfrm>
            <a:off x="1021413" y="1137283"/>
            <a:ext cx="10149174" cy="697266"/>
          </a:xfrm>
        </p:spPr>
        <p:txBody>
          <a:bodyPr/>
          <a:lstStyle/>
          <a:p>
            <a:pPr marL="228600" indent="0">
              <a:lnSpc>
                <a:spcPct val="150000"/>
              </a:lnSpc>
            </a:pPr>
            <a:r>
              <a:rPr lang="en-US" sz="1800"/>
              <a:t>2. Surrogate Key : Allows you to add an incrementing key value to each row of data</a:t>
            </a:r>
          </a:p>
        </p:txBody>
      </p:sp>
      <p:sp>
        <p:nvSpPr>
          <p:cNvPr id="16" name="Title 3">
            <a:extLst>
              <a:ext uri="{FF2B5EF4-FFF2-40B4-BE49-F238E27FC236}">
                <a16:creationId xmlns:a16="http://schemas.microsoft.com/office/drawing/2014/main" id="{DADFB616-600E-4D23-A5F7-FFFE5E6BF8A3}"/>
              </a:ext>
            </a:extLst>
          </p:cNvPr>
          <p:cNvSpPr>
            <a:spLocks noGrp="1"/>
          </p:cNvSpPr>
          <p:nvPr>
            <p:ph type="title"/>
          </p:nvPr>
        </p:nvSpPr>
        <p:spPr>
          <a:xfrm>
            <a:off x="960792" y="390719"/>
            <a:ext cx="10926408" cy="865426"/>
          </a:xfrm>
        </p:spPr>
        <p:txBody>
          <a:bodyPr/>
          <a:lstStyle/>
          <a:p>
            <a:r>
              <a:rPr lang="en-US" sz="4000" b="1">
                <a:solidFill>
                  <a:schemeClr val="dk2"/>
                </a:solidFill>
              </a:rPr>
              <a:t>Creation of Data Flow – Transformation Logics</a:t>
            </a:r>
          </a:p>
        </p:txBody>
      </p:sp>
      <p:grpSp>
        <p:nvGrpSpPr>
          <p:cNvPr id="15" name="Group 14">
            <a:extLst>
              <a:ext uri="{FF2B5EF4-FFF2-40B4-BE49-F238E27FC236}">
                <a16:creationId xmlns:a16="http://schemas.microsoft.com/office/drawing/2014/main" id="{6CDC08D6-D830-4B50-80B7-454CC746751C}"/>
              </a:ext>
            </a:extLst>
          </p:cNvPr>
          <p:cNvGrpSpPr/>
          <p:nvPr/>
        </p:nvGrpSpPr>
        <p:grpSpPr>
          <a:xfrm>
            <a:off x="727251" y="2002709"/>
            <a:ext cx="10999612" cy="2972706"/>
            <a:chOff x="727251" y="1824531"/>
            <a:chExt cx="10999612" cy="2972706"/>
          </a:xfrm>
        </p:grpSpPr>
        <p:pic>
          <p:nvPicPr>
            <p:cNvPr id="4" name="Picture 3">
              <a:extLst>
                <a:ext uri="{FF2B5EF4-FFF2-40B4-BE49-F238E27FC236}">
                  <a16:creationId xmlns:a16="http://schemas.microsoft.com/office/drawing/2014/main" id="{F95CC86C-C382-48F3-BCC2-37B245277BC0}"/>
                </a:ext>
              </a:extLst>
            </p:cNvPr>
            <p:cNvPicPr>
              <a:picLocks noChangeAspect="1"/>
            </p:cNvPicPr>
            <p:nvPr/>
          </p:nvPicPr>
          <p:blipFill>
            <a:blip r:embed="rId3"/>
            <a:stretch>
              <a:fillRect/>
            </a:stretch>
          </p:blipFill>
          <p:spPr>
            <a:xfrm>
              <a:off x="727251" y="1834549"/>
              <a:ext cx="5696745" cy="2962688"/>
            </a:xfrm>
            <a:prstGeom prst="rect">
              <a:avLst/>
            </a:prstGeom>
          </p:spPr>
        </p:pic>
        <p:pic>
          <p:nvPicPr>
            <p:cNvPr id="10" name="Picture 9">
              <a:extLst>
                <a:ext uri="{FF2B5EF4-FFF2-40B4-BE49-F238E27FC236}">
                  <a16:creationId xmlns:a16="http://schemas.microsoft.com/office/drawing/2014/main" id="{56F54ADE-667E-4212-BA00-9EF68B85A95B}"/>
                </a:ext>
              </a:extLst>
            </p:cNvPr>
            <p:cNvPicPr>
              <a:picLocks noChangeAspect="1"/>
            </p:cNvPicPr>
            <p:nvPr/>
          </p:nvPicPr>
          <p:blipFill>
            <a:blip r:embed="rId4"/>
            <a:stretch>
              <a:fillRect/>
            </a:stretch>
          </p:blipFill>
          <p:spPr>
            <a:xfrm>
              <a:off x="5749714" y="1824531"/>
              <a:ext cx="5977149" cy="2962687"/>
            </a:xfrm>
            <a:prstGeom prst="rect">
              <a:avLst/>
            </a:prstGeom>
          </p:spPr>
        </p:pic>
        <p:cxnSp>
          <p:nvCxnSpPr>
            <p:cNvPr id="13" name="Straight Arrow Connector 12">
              <a:extLst>
                <a:ext uri="{FF2B5EF4-FFF2-40B4-BE49-F238E27FC236}">
                  <a16:creationId xmlns:a16="http://schemas.microsoft.com/office/drawing/2014/main" id="{E7DAC5CC-DFE6-44D4-B18D-65F7DEDC739C}"/>
                </a:ext>
              </a:extLst>
            </p:cNvPr>
            <p:cNvCxnSpPr/>
            <p:nvPr/>
          </p:nvCxnSpPr>
          <p:spPr>
            <a:xfrm>
              <a:off x="5091764" y="4004109"/>
              <a:ext cx="895150" cy="5390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48757385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a:t>
            </a:fld>
            <a:endParaRPr lang="fr-FR"/>
          </a:p>
        </p:txBody>
      </p:sp>
      <p:sp>
        <p:nvSpPr>
          <p:cNvPr id="3" name="Text Placeholder 2">
            <a:extLst>
              <a:ext uri="{FF2B5EF4-FFF2-40B4-BE49-F238E27FC236}">
                <a16:creationId xmlns:a16="http://schemas.microsoft.com/office/drawing/2014/main" id="{5457BA41-ED48-4081-BDE5-D034FF4D2DCE}"/>
              </a:ext>
            </a:extLst>
          </p:cNvPr>
          <p:cNvSpPr>
            <a:spLocks noGrp="1"/>
          </p:cNvSpPr>
          <p:nvPr>
            <p:ph type="body" idx="1"/>
          </p:nvPr>
        </p:nvSpPr>
        <p:spPr>
          <a:xfrm>
            <a:off x="960792" y="1163781"/>
            <a:ext cx="10392254" cy="4856773"/>
          </a:xfrm>
        </p:spPr>
        <p:txBody>
          <a:bodyPr/>
          <a:lstStyle/>
          <a:p>
            <a:pPr marL="228600" indent="0">
              <a:lnSpc>
                <a:spcPct val="150000"/>
              </a:lnSpc>
            </a:pPr>
            <a:r>
              <a:rPr lang="en-US" sz="2400"/>
              <a:t>Azure Data Factory </a:t>
            </a:r>
          </a:p>
          <a:p>
            <a:pPr marL="228600" indent="0">
              <a:lnSpc>
                <a:spcPct val="150000"/>
              </a:lnSpc>
            </a:pPr>
            <a:r>
              <a:rPr lang="en-US" sz="1800"/>
              <a:t>     A Big data service that is responsible for the data transformation and processes using scheduled data-driven workflows.</a:t>
            </a:r>
          </a:p>
          <a:p>
            <a:pPr marL="228600" indent="0">
              <a:lnSpc>
                <a:spcPct val="150000"/>
              </a:lnSpc>
            </a:pPr>
            <a:endParaRPr lang="en-US" sz="1800"/>
          </a:p>
          <a:p>
            <a:pPr marL="228600" indent="0">
              <a:lnSpc>
                <a:spcPct val="150000"/>
              </a:lnSpc>
            </a:pPr>
            <a:r>
              <a:rPr lang="en-US" sz="1800"/>
              <a:t>Use of Azure Data Factory helps in creation and scheduling of workflows which uses data from data stores. Processes like ETL and ELT are carried out and built using compute services such as Azure HDInsight, Azure Databricks, and Azure SQL Database.</a:t>
            </a:r>
          </a:p>
          <a:p>
            <a:pPr marL="228600" indent="0">
              <a:lnSpc>
                <a:spcPct val="150000"/>
              </a:lnSpc>
            </a:pPr>
            <a:endParaRPr lang="en-US"/>
          </a:p>
        </p:txBody>
      </p:sp>
      <p:sp>
        <p:nvSpPr>
          <p:cNvPr id="4" name="Title 3">
            <a:extLst>
              <a:ext uri="{FF2B5EF4-FFF2-40B4-BE49-F238E27FC236}">
                <a16:creationId xmlns:a16="http://schemas.microsoft.com/office/drawing/2014/main" id="{C66B6DFE-A436-4F64-AE34-B850205CAB37}"/>
              </a:ext>
            </a:extLst>
          </p:cNvPr>
          <p:cNvSpPr>
            <a:spLocks noGrp="1"/>
          </p:cNvSpPr>
          <p:nvPr>
            <p:ph type="title"/>
          </p:nvPr>
        </p:nvSpPr>
        <p:spPr>
          <a:xfrm>
            <a:off x="960792" y="390719"/>
            <a:ext cx="10270415" cy="865426"/>
          </a:xfrm>
        </p:spPr>
        <p:txBody>
          <a:bodyPr/>
          <a:lstStyle/>
          <a:p>
            <a:r>
              <a:rPr lang="fr-FR" sz="4000" b="1">
                <a:solidFill>
                  <a:schemeClr val="dk2"/>
                </a:solidFill>
              </a:rPr>
              <a:t>Introduction – Azure Data Factory</a:t>
            </a:r>
            <a:endParaRPr lang="en-US" sz="4000" b="1">
              <a:solidFill>
                <a:schemeClr val="dk2"/>
              </a:solidFill>
            </a:endParaRPr>
          </a:p>
        </p:txBody>
      </p:sp>
      <p:pic>
        <p:nvPicPr>
          <p:cNvPr id="1026" name="Picture 2" descr="See the source image">
            <a:extLst>
              <a:ext uri="{FF2B5EF4-FFF2-40B4-BE49-F238E27FC236}">
                <a16:creationId xmlns:a16="http://schemas.microsoft.com/office/drawing/2014/main" id="{E0D16E3E-5FE2-44C1-AA82-B09DFCA1E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9228" y="315772"/>
            <a:ext cx="2216586" cy="1163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9781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30</a:t>
            </a:fld>
            <a:endParaRPr lang="fr-FR"/>
          </a:p>
        </p:txBody>
      </p:sp>
      <p:sp>
        <p:nvSpPr>
          <p:cNvPr id="14" name="Text Placeholder 2">
            <a:extLst>
              <a:ext uri="{FF2B5EF4-FFF2-40B4-BE49-F238E27FC236}">
                <a16:creationId xmlns:a16="http://schemas.microsoft.com/office/drawing/2014/main" id="{39A35032-2AD2-4362-BA2C-AE2A633B7BEC}"/>
              </a:ext>
            </a:extLst>
          </p:cNvPr>
          <p:cNvSpPr>
            <a:spLocks noGrp="1"/>
          </p:cNvSpPr>
          <p:nvPr>
            <p:ph type="body" idx="1"/>
          </p:nvPr>
        </p:nvSpPr>
        <p:spPr>
          <a:xfrm>
            <a:off x="1021413" y="1137283"/>
            <a:ext cx="10149174" cy="697266"/>
          </a:xfrm>
        </p:spPr>
        <p:txBody>
          <a:bodyPr/>
          <a:lstStyle/>
          <a:p>
            <a:pPr marL="228600" indent="0">
              <a:lnSpc>
                <a:spcPct val="150000"/>
              </a:lnSpc>
            </a:pPr>
            <a:r>
              <a:rPr lang="en-US" sz="1800"/>
              <a:t>2. Surrogate Key : Allows you to add an incrementing key value to each row of data</a:t>
            </a:r>
          </a:p>
        </p:txBody>
      </p:sp>
      <p:sp>
        <p:nvSpPr>
          <p:cNvPr id="16" name="Title 3">
            <a:extLst>
              <a:ext uri="{FF2B5EF4-FFF2-40B4-BE49-F238E27FC236}">
                <a16:creationId xmlns:a16="http://schemas.microsoft.com/office/drawing/2014/main" id="{DADFB616-600E-4D23-A5F7-FFFE5E6BF8A3}"/>
              </a:ext>
            </a:extLst>
          </p:cNvPr>
          <p:cNvSpPr>
            <a:spLocks noGrp="1"/>
          </p:cNvSpPr>
          <p:nvPr>
            <p:ph type="title"/>
          </p:nvPr>
        </p:nvSpPr>
        <p:spPr>
          <a:xfrm>
            <a:off x="960792" y="390719"/>
            <a:ext cx="10926408" cy="865426"/>
          </a:xfrm>
        </p:spPr>
        <p:txBody>
          <a:bodyPr/>
          <a:lstStyle/>
          <a:p>
            <a:r>
              <a:rPr lang="en-US" sz="4000" b="1">
                <a:solidFill>
                  <a:schemeClr val="dk2"/>
                </a:solidFill>
              </a:rPr>
              <a:t>Creation of Data Flow – Transformation Logics</a:t>
            </a:r>
          </a:p>
        </p:txBody>
      </p:sp>
      <p:pic>
        <p:nvPicPr>
          <p:cNvPr id="10" name="Picture 9">
            <a:extLst>
              <a:ext uri="{FF2B5EF4-FFF2-40B4-BE49-F238E27FC236}">
                <a16:creationId xmlns:a16="http://schemas.microsoft.com/office/drawing/2014/main" id="{6AD0DADF-C29C-424F-AF03-C7116476AE3D}"/>
              </a:ext>
            </a:extLst>
          </p:cNvPr>
          <p:cNvPicPr>
            <a:picLocks noChangeAspect="1"/>
          </p:cNvPicPr>
          <p:nvPr/>
        </p:nvPicPr>
        <p:blipFill>
          <a:blip r:embed="rId3"/>
          <a:stretch>
            <a:fillRect/>
          </a:stretch>
        </p:blipFill>
        <p:spPr>
          <a:xfrm>
            <a:off x="510706" y="1834549"/>
            <a:ext cx="11170587" cy="3632943"/>
          </a:xfrm>
          <a:prstGeom prst="rect">
            <a:avLst/>
          </a:prstGeom>
        </p:spPr>
      </p:pic>
    </p:spTree>
    <p:extLst>
      <p:ext uri="{BB962C8B-B14F-4D97-AF65-F5344CB8AC3E}">
        <p14:creationId xmlns:p14="http://schemas.microsoft.com/office/powerpoint/2010/main" val="11814233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31</a:t>
            </a:fld>
            <a:endParaRPr lang="fr-FR"/>
          </a:p>
        </p:txBody>
      </p:sp>
      <p:sp>
        <p:nvSpPr>
          <p:cNvPr id="14" name="Text Placeholder 2">
            <a:extLst>
              <a:ext uri="{FF2B5EF4-FFF2-40B4-BE49-F238E27FC236}">
                <a16:creationId xmlns:a16="http://schemas.microsoft.com/office/drawing/2014/main" id="{39A35032-2AD2-4362-BA2C-AE2A633B7BEC}"/>
              </a:ext>
            </a:extLst>
          </p:cNvPr>
          <p:cNvSpPr>
            <a:spLocks noGrp="1"/>
          </p:cNvSpPr>
          <p:nvPr>
            <p:ph type="body" idx="1"/>
          </p:nvPr>
        </p:nvSpPr>
        <p:spPr>
          <a:xfrm>
            <a:off x="1021413" y="1137283"/>
            <a:ext cx="10149174" cy="697266"/>
          </a:xfrm>
        </p:spPr>
        <p:txBody>
          <a:bodyPr/>
          <a:lstStyle/>
          <a:p>
            <a:pPr marL="228600" indent="0">
              <a:lnSpc>
                <a:spcPct val="150000"/>
              </a:lnSpc>
            </a:pPr>
            <a:r>
              <a:rPr lang="en-US" sz="1800"/>
              <a:t>3. Derived Column : Allows you to generate new columns or modify existing column</a:t>
            </a:r>
          </a:p>
        </p:txBody>
      </p:sp>
      <p:sp>
        <p:nvSpPr>
          <p:cNvPr id="16" name="Title 3">
            <a:extLst>
              <a:ext uri="{FF2B5EF4-FFF2-40B4-BE49-F238E27FC236}">
                <a16:creationId xmlns:a16="http://schemas.microsoft.com/office/drawing/2014/main" id="{DADFB616-600E-4D23-A5F7-FFFE5E6BF8A3}"/>
              </a:ext>
            </a:extLst>
          </p:cNvPr>
          <p:cNvSpPr>
            <a:spLocks noGrp="1"/>
          </p:cNvSpPr>
          <p:nvPr>
            <p:ph type="title"/>
          </p:nvPr>
        </p:nvSpPr>
        <p:spPr>
          <a:xfrm>
            <a:off x="960792" y="390719"/>
            <a:ext cx="10926408" cy="865426"/>
          </a:xfrm>
        </p:spPr>
        <p:txBody>
          <a:bodyPr/>
          <a:lstStyle/>
          <a:p>
            <a:r>
              <a:rPr lang="en-US" sz="4000" b="1">
                <a:solidFill>
                  <a:schemeClr val="dk2"/>
                </a:solidFill>
              </a:rPr>
              <a:t>Creation of Data Flow – Transformation Logics</a:t>
            </a:r>
          </a:p>
        </p:txBody>
      </p:sp>
      <p:sp>
        <p:nvSpPr>
          <p:cNvPr id="6" name="Text Placeholder 2">
            <a:extLst>
              <a:ext uri="{FF2B5EF4-FFF2-40B4-BE49-F238E27FC236}">
                <a16:creationId xmlns:a16="http://schemas.microsoft.com/office/drawing/2014/main" id="{F8A3FBD9-5A63-4A85-9825-3DEC52D4A5DF}"/>
              </a:ext>
            </a:extLst>
          </p:cNvPr>
          <p:cNvSpPr txBox="1">
            <a:spLocks/>
          </p:cNvSpPr>
          <p:nvPr/>
        </p:nvSpPr>
        <p:spPr>
          <a:xfrm>
            <a:off x="1144935" y="1654076"/>
            <a:ext cx="9596858" cy="69726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pPr marL="228600" indent="0">
              <a:lnSpc>
                <a:spcPct val="150000"/>
              </a:lnSpc>
            </a:pPr>
            <a:r>
              <a:rPr lang="en-US" sz="1800"/>
              <a:t>3.1 Modifying existing column : Changing the data type of RowNumber from </a:t>
            </a:r>
            <a:r>
              <a:rPr lang="en-US" sz="1800" b="1"/>
              <a:t>Long</a:t>
            </a:r>
            <a:r>
              <a:rPr lang="en-US" sz="1800"/>
              <a:t> to </a:t>
            </a:r>
            <a:r>
              <a:rPr lang="en-US" sz="1800" b="1"/>
              <a:t>String</a:t>
            </a:r>
          </a:p>
        </p:txBody>
      </p:sp>
      <p:pic>
        <p:nvPicPr>
          <p:cNvPr id="4" name="Picture 3">
            <a:extLst>
              <a:ext uri="{FF2B5EF4-FFF2-40B4-BE49-F238E27FC236}">
                <a16:creationId xmlns:a16="http://schemas.microsoft.com/office/drawing/2014/main" id="{E8068E7C-8260-4253-9E94-5799D2C9559F}"/>
              </a:ext>
            </a:extLst>
          </p:cNvPr>
          <p:cNvPicPr>
            <a:picLocks noChangeAspect="1"/>
          </p:cNvPicPr>
          <p:nvPr/>
        </p:nvPicPr>
        <p:blipFill>
          <a:blip r:embed="rId3"/>
          <a:stretch>
            <a:fillRect/>
          </a:stretch>
        </p:blipFill>
        <p:spPr>
          <a:xfrm>
            <a:off x="1375704" y="2436254"/>
            <a:ext cx="9440592" cy="3448531"/>
          </a:xfrm>
          <a:prstGeom prst="rect">
            <a:avLst/>
          </a:prstGeom>
        </p:spPr>
      </p:pic>
    </p:spTree>
    <p:extLst>
      <p:ext uri="{BB962C8B-B14F-4D97-AF65-F5344CB8AC3E}">
        <p14:creationId xmlns:p14="http://schemas.microsoft.com/office/powerpoint/2010/main" val="179040715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32</a:t>
            </a:fld>
            <a:endParaRPr lang="fr-FR"/>
          </a:p>
        </p:txBody>
      </p:sp>
      <p:sp>
        <p:nvSpPr>
          <p:cNvPr id="14" name="Text Placeholder 2">
            <a:extLst>
              <a:ext uri="{FF2B5EF4-FFF2-40B4-BE49-F238E27FC236}">
                <a16:creationId xmlns:a16="http://schemas.microsoft.com/office/drawing/2014/main" id="{39A35032-2AD2-4362-BA2C-AE2A633B7BEC}"/>
              </a:ext>
            </a:extLst>
          </p:cNvPr>
          <p:cNvSpPr>
            <a:spLocks noGrp="1"/>
          </p:cNvSpPr>
          <p:nvPr>
            <p:ph type="body" idx="1"/>
          </p:nvPr>
        </p:nvSpPr>
        <p:spPr>
          <a:xfrm>
            <a:off x="1021413" y="1137283"/>
            <a:ext cx="10149174" cy="697266"/>
          </a:xfrm>
        </p:spPr>
        <p:txBody>
          <a:bodyPr/>
          <a:lstStyle/>
          <a:p>
            <a:pPr marL="228600" indent="0">
              <a:lnSpc>
                <a:spcPct val="150000"/>
              </a:lnSpc>
            </a:pPr>
            <a:r>
              <a:rPr lang="en-US" sz="1800"/>
              <a:t>3. Derived Column : Allows you to generate new columns or modify existing column</a:t>
            </a:r>
          </a:p>
        </p:txBody>
      </p:sp>
      <p:sp>
        <p:nvSpPr>
          <p:cNvPr id="16" name="Title 3">
            <a:extLst>
              <a:ext uri="{FF2B5EF4-FFF2-40B4-BE49-F238E27FC236}">
                <a16:creationId xmlns:a16="http://schemas.microsoft.com/office/drawing/2014/main" id="{DADFB616-600E-4D23-A5F7-FFFE5E6BF8A3}"/>
              </a:ext>
            </a:extLst>
          </p:cNvPr>
          <p:cNvSpPr>
            <a:spLocks noGrp="1"/>
          </p:cNvSpPr>
          <p:nvPr>
            <p:ph type="title"/>
          </p:nvPr>
        </p:nvSpPr>
        <p:spPr>
          <a:xfrm>
            <a:off x="960792" y="390719"/>
            <a:ext cx="10926408" cy="865426"/>
          </a:xfrm>
        </p:spPr>
        <p:txBody>
          <a:bodyPr/>
          <a:lstStyle/>
          <a:p>
            <a:r>
              <a:rPr lang="en-US" sz="4000" b="1">
                <a:solidFill>
                  <a:schemeClr val="dk2"/>
                </a:solidFill>
              </a:rPr>
              <a:t>Creation of Data Flow – Transformation Logics</a:t>
            </a:r>
          </a:p>
        </p:txBody>
      </p:sp>
      <p:sp>
        <p:nvSpPr>
          <p:cNvPr id="6" name="Text Placeholder 2">
            <a:extLst>
              <a:ext uri="{FF2B5EF4-FFF2-40B4-BE49-F238E27FC236}">
                <a16:creationId xmlns:a16="http://schemas.microsoft.com/office/drawing/2014/main" id="{F8A3FBD9-5A63-4A85-9825-3DEC52D4A5DF}"/>
              </a:ext>
            </a:extLst>
          </p:cNvPr>
          <p:cNvSpPr txBox="1">
            <a:spLocks/>
          </p:cNvSpPr>
          <p:nvPr/>
        </p:nvSpPr>
        <p:spPr>
          <a:xfrm>
            <a:off x="1144935" y="1654076"/>
            <a:ext cx="9596858" cy="69726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pPr marL="228600" indent="0">
              <a:lnSpc>
                <a:spcPct val="150000"/>
              </a:lnSpc>
            </a:pPr>
            <a:r>
              <a:rPr lang="en-US" sz="1800"/>
              <a:t>3.2 Generating a new column, ErrorMessage</a:t>
            </a:r>
          </a:p>
        </p:txBody>
      </p:sp>
      <p:pic>
        <p:nvPicPr>
          <p:cNvPr id="8" name="Picture 7">
            <a:extLst>
              <a:ext uri="{FF2B5EF4-FFF2-40B4-BE49-F238E27FC236}">
                <a16:creationId xmlns:a16="http://schemas.microsoft.com/office/drawing/2014/main" id="{E9F0AE5C-6E2D-450F-8DD5-94A122EC6381}"/>
              </a:ext>
            </a:extLst>
          </p:cNvPr>
          <p:cNvPicPr>
            <a:picLocks noChangeAspect="1"/>
          </p:cNvPicPr>
          <p:nvPr/>
        </p:nvPicPr>
        <p:blipFill>
          <a:blip r:embed="rId3"/>
          <a:stretch>
            <a:fillRect/>
          </a:stretch>
        </p:blipFill>
        <p:spPr>
          <a:xfrm>
            <a:off x="1567305" y="2232480"/>
            <a:ext cx="8359016" cy="4031792"/>
          </a:xfrm>
          <a:prstGeom prst="rect">
            <a:avLst/>
          </a:prstGeom>
        </p:spPr>
      </p:pic>
    </p:spTree>
    <p:extLst>
      <p:ext uri="{BB962C8B-B14F-4D97-AF65-F5344CB8AC3E}">
        <p14:creationId xmlns:p14="http://schemas.microsoft.com/office/powerpoint/2010/main" val="27671478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33</a:t>
            </a:fld>
            <a:endParaRPr lang="fr-FR"/>
          </a:p>
        </p:txBody>
      </p:sp>
      <p:sp>
        <p:nvSpPr>
          <p:cNvPr id="14" name="Text Placeholder 2">
            <a:extLst>
              <a:ext uri="{FF2B5EF4-FFF2-40B4-BE49-F238E27FC236}">
                <a16:creationId xmlns:a16="http://schemas.microsoft.com/office/drawing/2014/main" id="{39A35032-2AD2-4362-BA2C-AE2A633B7BEC}"/>
              </a:ext>
            </a:extLst>
          </p:cNvPr>
          <p:cNvSpPr>
            <a:spLocks noGrp="1"/>
          </p:cNvSpPr>
          <p:nvPr>
            <p:ph type="body" idx="1"/>
          </p:nvPr>
        </p:nvSpPr>
        <p:spPr>
          <a:xfrm>
            <a:off x="1021413" y="1137283"/>
            <a:ext cx="10149174" cy="697266"/>
          </a:xfrm>
        </p:spPr>
        <p:txBody>
          <a:bodyPr/>
          <a:lstStyle/>
          <a:p>
            <a:pPr marL="228600" indent="0">
              <a:lnSpc>
                <a:spcPct val="150000"/>
              </a:lnSpc>
            </a:pPr>
            <a:r>
              <a:rPr lang="en-US" sz="1800"/>
              <a:t>3. Derived Column : enables you to choose from either </a:t>
            </a:r>
            <a:r>
              <a:rPr lang="en-US" sz="1800" b="1"/>
              <a:t>Add Column </a:t>
            </a:r>
            <a:r>
              <a:rPr lang="en-US" sz="1800"/>
              <a:t>or </a:t>
            </a:r>
            <a:r>
              <a:rPr lang="en-US" sz="1800" b="1"/>
              <a:t>Add Column Pattern</a:t>
            </a:r>
          </a:p>
        </p:txBody>
      </p:sp>
      <p:sp>
        <p:nvSpPr>
          <p:cNvPr id="16" name="Title 3">
            <a:extLst>
              <a:ext uri="{FF2B5EF4-FFF2-40B4-BE49-F238E27FC236}">
                <a16:creationId xmlns:a16="http://schemas.microsoft.com/office/drawing/2014/main" id="{DADFB616-600E-4D23-A5F7-FFFE5E6BF8A3}"/>
              </a:ext>
            </a:extLst>
          </p:cNvPr>
          <p:cNvSpPr>
            <a:spLocks noGrp="1"/>
          </p:cNvSpPr>
          <p:nvPr>
            <p:ph type="title"/>
          </p:nvPr>
        </p:nvSpPr>
        <p:spPr>
          <a:xfrm>
            <a:off x="960792" y="390719"/>
            <a:ext cx="10926408" cy="865426"/>
          </a:xfrm>
        </p:spPr>
        <p:txBody>
          <a:bodyPr/>
          <a:lstStyle/>
          <a:p>
            <a:r>
              <a:rPr lang="en-US" sz="4000" b="1">
                <a:solidFill>
                  <a:schemeClr val="dk2"/>
                </a:solidFill>
              </a:rPr>
              <a:t>Creation of Data Flow – Transformation Logics</a:t>
            </a:r>
          </a:p>
        </p:txBody>
      </p:sp>
      <p:pic>
        <p:nvPicPr>
          <p:cNvPr id="4" name="Picture 3">
            <a:extLst>
              <a:ext uri="{FF2B5EF4-FFF2-40B4-BE49-F238E27FC236}">
                <a16:creationId xmlns:a16="http://schemas.microsoft.com/office/drawing/2014/main" id="{893F6BB0-36B6-44B1-8AC5-E418B247DFA2}"/>
              </a:ext>
            </a:extLst>
          </p:cNvPr>
          <p:cNvPicPr>
            <a:picLocks noChangeAspect="1"/>
          </p:cNvPicPr>
          <p:nvPr/>
        </p:nvPicPr>
        <p:blipFill>
          <a:blip r:embed="rId3"/>
          <a:stretch>
            <a:fillRect/>
          </a:stretch>
        </p:blipFill>
        <p:spPr>
          <a:xfrm>
            <a:off x="1273896" y="1764465"/>
            <a:ext cx="9297698" cy="3829584"/>
          </a:xfrm>
          <a:prstGeom prst="rect">
            <a:avLst/>
          </a:prstGeom>
        </p:spPr>
      </p:pic>
    </p:spTree>
    <p:extLst>
      <p:ext uri="{BB962C8B-B14F-4D97-AF65-F5344CB8AC3E}">
        <p14:creationId xmlns:p14="http://schemas.microsoft.com/office/powerpoint/2010/main" val="370839890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34</a:t>
            </a:fld>
            <a:endParaRPr lang="fr-FR"/>
          </a:p>
        </p:txBody>
      </p:sp>
      <p:sp>
        <p:nvSpPr>
          <p:cNvPr id="14" name="Text Placeholder 2">
            <a:extLst>
              <a:ext uri="{FF2B5EF4-FFF2-40B4-BE49-F238E27FC236}">
                <a16:creationId xmlns:a16="http://schemas.microsoft.com/office/drawing/2014/main" id="{39A35032-2AD2-4362-BA2C-AE2A633B7BEC}"/>
              </a:ext>
            </a:extLst>
          </p:cNvPr>
          <p:cNvSpPr>
            <a:spLocks noGrp="1"/>
          </p:cNvSpPr>
          <p:nvPr>
            <p:ph type="body" idx="1"/>
          </p:nvPr>
        </p:nvSpPr>
        <p:spPr>
          <a:xfrm>
            <a:off x="1021413" y="1137283"/>
            <a:ext cx="10149174" cy="697266"/>
          </a:xfrm>
        </p:spPr>
        <p:txBody>
          <a:bodyPr/>
          <a:lstStyle/>
          <a:p>
            <a:pPr marL="228600" indent="0">
              <a:lnSpc>
                <a:spcPct val="150000"/>
              </a:lnSpc>
            </a:pPr>
            <a:r>
              <a:rPr lang="en-US" sz="1800"/>
              <a:t>4. Conditional Split : Routes data rows to different streams based on the matching conditions</a:t>
            </a:r>
          </a:p>
        </p:txBody>
      </p:sp>
      <p:sp>
        <p:nvSpPr>
          <p:cNvPr id="16" name="Title 3">
            <a:extLst>
              <a:ext uri="{FF2B5EF4-FFF2-40B4-BE49-F238E27FC236}">
                <a16:creationId xmlns:a16="http://schemas.microsoft.com/office/drawing/2014/main" id="{DADFB616-600E-4D23-A5F7-FFFE5E6BF8A3}"/>
              </a:ext>
            </a:extLst>
          </p:cNvPr>
          <p:cNvSpPr>
            <a:spLocks noGrp="1"/>
          </p:cNvSpPr>
          <p:nvPr>
            <p:ph type="title"/>
          </p:nvPr>
        </p:nvSpPr>
        <p:spPr>
          <a:xfrm>
            <a:off x="960792" y="390719"/>
            <a:ext cx="10926408" cy="865426"/>
          </a:xfrm>
        </p:spPr>
        <p:txBody>
          <a:bodyPr/>
          <a:lstStyle/>
          <a:p>
            <a:r>
              <a:rPr lang="en-US" sz="4000" b="1">
                <a:solidFill>
                  <a:schemeClr val="dk2"/>
                </a:solidFill>
              </a:rPr>
              <a:t>Creation of Data Flow – Transformation Logics</a:t>
            </a:r>
          </a:p>
        </p:txBody>
      </p:sp>
      <p:pic>
        <p:nvPicPr>
          <p:cNvPr id="5" name="Picture 4">
            <a:extLst>
              <a:ext uri="{FF2B5EF4-FFF2-40B4-BE49-F238E27FC236}">
                <a16:creationId xmlns:a16="http://schemas.microsoft.com/office/drawing/2014/main" id="{286E643B-F265-4F83-BCDE-201F4D02700F}"/>
              </a:ext>
            </a:extLst>
          </p:cNvPr>
          <p:cNvPicPr>
            <a:picLocks noChangeAspect="1"/>
          </p:cNvPicPr>
          <p:nvPr/>
        </p:nvPicPr>
        <p:blipFill>
          <a:blip r:embed="rId3"/>
          <a:stretch>
            <a:fillRect/>
          </a:stretch>
        </p:blipFill>
        <p:spPr>
          <a:xfrm>
            <a:off x="1352403" y="1834549"/>
            <a:ext cx="9878804" cy="3639058"/>
          </a:xfrm>
          <a:prstGeom prst="rect">
            <a:avLst/>
          </a:prstGeom>
        </p:spPr>
      </p:pic>
    </p:spTree>
    <p:extLst>
      <p:ext uri="{BB962C8B-B14F-4D97-AF65-F5344CB8AC3E}">
        <p14:creationId xmlns:p14="http://schemas.microsoft.com/office/powerpoint/2010/main" val="19491700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35</a:t>
            </a:fld>
            <a:endParaRPr lang="fr-FR"/>
          </a:p>
        </p:txBody>
      </p:sp>
      <p:sp>
        <p:nvSpPr>
          <p:cNvPr id="14" name="Text Placeholder 2">
            <a:extLst>
              <a:ext uri="{FF2B5EF4-FFF2-40B4-BE49-F238E27FC236}">
                <a16:creationId xmlns:a16="http://schemas.microsoft.com/office/drawing/2014/main" id="{39A35032-2AD2-4362-BA2C-AE2A633B7BEC}"/>
              </a:ext>
            </a:extLst>
          </p:cNvPr>
          <p:cNvSpPr>
            <a:spLocks noGrp="1"/>
          </p:cNvSpPr>
          <p:nvPr>
            <p:ph type="body" idx="1"/>
          </p:nvPr>
        </p:nvSpPr>
        <p:spPr>
          <a:xfrm>
            <a:off x="1021413" y="1137283"/>
            <a:ext cx="10149174" cy="697266"/>
          </a:xfrm>
        </p:spPr>
        <p:txBody>
          <a:bodyPr/>
          <a:lstStyle/>
          <a:p>
            <a:pPr marL="228600" indent="0">
              <a:lnSpc>
                <a:spcPct val="150000"/>
              </a:lnSpc>
            </a:pPr>
            <a:r>
              <a:rPr lang="en-US" sz="1800"/>
              <a:t>5. Select : Enables you to select required columns</a:t>
            </a:r>
          </a:p>
        </p:txBody>
      </p:sp>
      <p:sp>
        <p:nvSpPr>
          <p:cNvPr id="16" name="Title 3">
            <a:extLst>
              <a:ext uri="{FF2B5EF4-FFF2-40B4-BE49-F238E27FC236}">
                <a16:creationId xmlns:a16="http://schemas.microsoft.com/office/drawing/2014/main" id="{DADFB616-600E-4D23-A5F7-FFFE5E6BF8A3}"/>
              </a:ext>
            </a:extLst>
          </p:cNvPr>
          <p:cNvSpPr>
            <a:spLocks noGrp="1"/>
          </p:cNvSpPr>
          <p:nvPr>
            <p:ph type="title"/>
          </p:nvPr>
        </p:nvSpPr>
        <p:spPr>
          <a:xfrm>
            <a:off x="960792" y="390719"/>
            <a:ext cx="10926408" cy="865426"/>
          </a:xfrm>
        </p:spPr>
        <p:txBody>
          <a:bodyPr/>
          <a:lstStyle/>
          <a:p>
            <a:r>
              <a:rPr lang="en-US" sz="4000" b="1">
                <a:solidFill>
                  <a:schemeClr val="dk2"/>
                </a:solidFill>
              </a:rPr>
              <a:t>Creation of Data Flow – Transformation Logics</a:t>
            </a:r>
          </a:p>
        </p:txBody>
      </p:sp>
      <p:pic>
        <p:nvPicPr>
          <p:cNvPr id="5" name="Picture 4">
            <a:extLst>
              <a:ext uri="{FF2B5EF4-FFF2-40B4-BE49-F238E27FC236}">
                <a16:creationId xmlns:a16="http://schemas.microsoft.com/office/drawing/2014/main" id="{DA8C7C17-166B-485E-B9FB-7100C532F02D}"/>
              </a:ext>
            </a:extLst>
          </p:cNvPr>
          <p:cNvPicPr>
            <a:picLocks noChangeAspect="1"/>
          </p:cNvPicPr>
          <p:nvPr/>
        </p:nvPicPr>
        <p:blipFill>
          <a:blip r:embed="rId3"/>
          <a:stretch>
            <a:fillRect/>
          </a:stretch>
        </p:blipFill>
        <p:spPr>
          <a:xfrm>
            <a:off x="1679785" y="1693652"/>
            <a:ext cx="8612295" cy="4225191"/>
          </a:xfrm>
          <a:prstGeom prst="rect">
            <a:avLst/>
          </a:prstGeom>
        </p:spPr>
      </p:pic>
    </p:spTree>
    <p:extLst>
      <p:ext uri="{BB962C8B-B14F-4D97-AF65-F5344CB8AC3E}">
        <p14:creationId xmlns:p14="http://schemas.microsoft.com/office/powerpoint/2010/main" val="41221193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36</a:t>
            </a:fld>
            <a:endParaRPr lang="fr-FR"/>
          </a:p>
        </p:txBody>
      </p:sp>
      <p:sp>
        <p:nvSpPr>
          <p:cNvPr id="14" name="Text Placeholder 2">
            <a:extLst>
              <a:ext uri="{FF2B5EF4-FFF2-40B4-BE49-F238E27FC236}">
                <a16:creationId xmlns:a16="http://schemas.microsoft.com/office/drawing/2014/main" id="{39A35032-2AD2-4362-BA2C-AE2A633B7BEC}"/>
              </a:ext>
            </a:extLst>
          </p:cNvPr>
          <p:cNvSpPr>
            <a:spLocks noGrp="1"/>
          </p:cNvSpPr>
          <p:nvPr>
            <p:ph type="body" idx="1"/>
          </p:nvPr>
        </p:nvSpPr>
        <p:spPr>
          <a:xfrm>
            <a:off x="1021413" y="1137283"/>
            <a:ext cx="10149174" cy="697266"/>
          </a:xfrm>
        </p:spPr>
        <p:txBody>
          <a:bodyPr/>
          <a:lstStyle/>
          <a:p>
            <a:pPr marL="228600" indent="0">
              <a:lnSpc>
                <a:spcPct val="150000"/>
              </a:lnSpc>
            </a:pPr>
            <a:r>
              <a:rPr lang="en-US" sz="1800"/>
              <a:t>6. Flatten : take array values insides hierarchical structured such as JSON and unroll them into individual rows</a:t>
            </a:r>
          </a:p>
        </p:txBody>
      </p:sp>
      <p:sp>
        <p:nvSpPr>
          <p:cNvPr id="16" name="Title 3">
            <a:extLst>
              <a:ext uri="{FF2B5EF4-FFF2-40B4-BE49-F238E27FC236}">
                <a16:creationId xmlns:a16="http://schemas.microsoft.com/office/drawing/2014/main" id="{DADFB616-600E-4D23-A5F7-FFFE5E6BF8A3}"/>
              </a:ext>
            </a:extLst>
          </p:cNvPr>
          <p:cNvSpPr>
            <a:spLocks noGrp="1"/>
          </p:cNvSpPr>
          <p:nvPr>
            <p:ph type="title"/>
          </p:nvPr>
        </p:nvSpPr>
        <p:spPr>
          <a:xfrm>
            <a:off x="960792" y="390719"/>
            <a:ext cx="10926408" cy="865426"/>
          </a:xfrm>
        </p:spPr>
        <p:txBody>
          <a:bodyPr/>
          <a:lstStyle/>
          <a:p>
            <a:r>
              <a:rPr lang="en-US" sz="4000" b="1">
                <a:solidFill>
                  <a:schemeClr val="dk2"/>
                </a:solidFill>
              </a:rPr>
              <a:t>Creation of Data Flow – Transformation Logics</a:t>
            </a:r>
          </a:p>
        </p:txBody>
      </p:sp>
      <p:grpSp>
        <p:nvGrpSpPr>
          <p:cNvPr id="30" name="Group 29">
            <a:extLst>
              <a:ext uri="{FF2B5EF4-FFF2-40B4-BE49-F238E27FC236}">
                <a16:creationId xmlns:a16="http://schemas.microsoft.com/office/drawing/2014/main" id="{575597C7-E3AE-43A5-BB59-4B934DCDC377}"/>
              </a:ext>
            </a:extLst>
          </p:cNvPr>
          <p:cNvGrpSpPr/>
          <p:nvPr/>
        </p:nvGrpSpPr>
        <p:grpSpPr>
          <a:xfrm>
            <a:off x="564552" y="2328858"/>
            <a:ext cx="11162311" cy="3188903"/>
            <a:chOff x="564552" y="2328858"/>
            <a:chExt cx="11162311" cy="3188903"/>
          </a:xfrm>
        </p:grpSpPr>
        <p:pic>
          <p:nvPicPr>
            <p:cNvPr id="9" name="Picture 8">
              <a:extLst>
                <a:ext uri="{FF2B5EF4-FFF2-40B4-BE49-F238E27FC236}">
                  <a16:creationId xmlns:a16="http://schemas.microsoft.com/office/drawing/2014/main" id="{984C9AEF-8A55-48FC-A954-1A8B2F99DDF0}"/>
                </a:ext>
              </a:extLst>
            </p:cNvPr>
            <p:cNvPicPr>
              <a:picLocks noChangeAspect="1"/>
            </p:cNvPicPr>
            <p:nvPr/>
          </p:nvPicPr>
          <p:blipFill>
            <a:blip r:embed="rId3"/>
            <a:stretch>
              <a:fillRect/>
            </a:stretch>
          </p:blipFill>
          <p:spPr>
            <a:xfrm>
              <a:off x="564552" y="2328858"/>
              <a:ext cx="8492476" cy="2694594"/>
            </a:xfrm>
            <a:prstGeom prst="rect">
              <a:avLst/>
            </a:prstGeom>
          </p:spPr>
        </p:pic>
        <p:pic>
          <p:nvPicPr>
            <p:cNvPr id="27" name="Picture 26">
              <a:extLst>
                <a:ext uri="{FF2B5EF4-FFF2-40B4-BE49-F238E27FC236}">
                  <a16:creationId xmlns:a16="http://schemas.microsoft.com/office/drawing/2014/main" id="{D925139E-F560-4D08-9E0F-1A418D0FFB2B}"/>
                </a:ext>
              </a:extLst>
            </p:cNvPr>
            <p:cNvPicPr>
              <a:picLocks noChangeAspect="1"/>
            </p:cNvPicPr>
            <p:nvPr/>
          </p:nvPicPr>
          <p:blipFill>
            <a:blip r:embed="rId4"/>
            <a:stretch>
              <a:fillRect/>
            </a:stretch>
          </p:blipFill>
          <p:spPr>
            <a:xfrm>
              <a:off x="8792754" y="3355284"/>
              <a:ext cx="2934109" cy="2162477"/>
            </a:xfrm>
            <a:prstGeom prst="rect">
              <a:avLst/>
            </a:prstGeom>
          </p:spPr>
        </p:pic>
        <p:cxnSp>
          <p:nvCxnSpPr>
            <p:cNvPr id="29" name="Straight Arrow Connector 28">
              <a:extLst>
                <a:ext uri="{FF2B5EF4-FFF2-40B4-BE49-F238E27FC236}">
                  <a16:creationId xmlns:a16="http://schemas.microsoft.com/office/drawing/2014/main" id="{B2CEB16C-A862-49EC-9FAE-2F98894E3347}"/>
                </a:ext>
              </a:extLst>
            </p:cNvPr>
            <p:cNvCxnSpPr/>
            <p:nvPr/>
          </p:nvCxnSpPr>
          <p:spPr>
            <a:xfrm>
              <a:off x="7924800" y="3556000"/>
              <a:ext cx="1026160" cy="31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564494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37</a:t>
            </a:fld>
            <a:endParaRPr lang="fr-FR"/>
          </a:p>
        </p:txBody>
      </p:sp>
      <p:sp>
        <p:nvSpPr>
          <p:cNvPr id="14" name="Text Placeholder 2">
            <a:extLst>
              <a:ext uri="{FF2B5EF4-FFF2-40B4-BE49-F238E27FC236}">
                <a16:creationId xmlns:a16="http://schemas.microsoft.com/office/drawing/2014/main" id="{39A35032-2AD2-4362-BA2C-AE2A633B7BEC}"/>
              </a:ext>
            </a:extLst>
          </p:cNvPr>
          <p:cNvSpPr>
            <a:spLocks noGrp="1"/>
          </p:cNvSpPr>
          <p:nvPr>
            <p:ph type="body" idx="1"/>
          </p:nvPr>
        </p:nvSpPr>
        <p:spPr>
          <a:xfrm>
            <a:off x="1021413" y="1137283"/>
            <a:ext cx="10149174" cy="697266"/>
          </a:xfrm>
        </p:spPr>
        <p:txBody>
          <a:bodyPr/>
          <a:lstStyle/>
          <a:p>
            <a:pPr marL="228600" indent="0">
              <a:lnSpc>
                <a:spcPct val="150000"/>
              </a:lnSpc>
            </a:pPr>
            <a:r>
              <a:rPr lang="en-US" sz="1800"/>
              <a:t>6. Flatten : take array values insides hierarchical structured such as JSON and unroll them into individual rows</a:t>
            </a:r>
          </a:p>
        </p:txBody>
      </p:sp>
      <p:sp>
        <p:nvSpPr>
          <p:cNvPr id="16" name="Title 3">
            <a:extLst>
              <a:ext uri="{FF2B5EF4-FFF2-40B4-BE49-F238E27FC236}">
                <a16:creationId xmlns:a16="http://schemas.microsoft.com/office/drawing/2014/main" id="{DADFB616-600E-4D23-A5F7-FFFE5E6BF8A3}"/>
              </a:ext>
            </a:extLst>
          </p:cNvPr>
          <p:cNvSpPr>
            <a:spLocks noGrp="1"/>
          </p:cNvSpPr>
          <p:nvPr>
            <p:ph type="title"/>
          </p:nvPr>
        </p:nvSpPr>
        <p:spPr>
          <a:xfrm>
            <a:off x="960792" y="390719"/>
            <a:ext cx="10926408" cy="865426"/>
          </a:xfrm>
        </p:spPr>
        <p:txBody>
          <a:bodyPr/>
          <a:lstStyle/>
          <a:p>
            <a:r>
              <a:rPr lang="en-US" sz="4000" b="1">
                <a:solidFill>
                  <a:schemeClr val="dk2"/>
                </a:solidFill>
              </a:rPr>
              <a:t>Creation of Data Flow – Transformation Logics</a:t>
            </a:r>
          </a:p>
        </p:txBody>
      </p:sp>
      <p:pic>
        <p:nvPicPr>
          <p:cNvPr id="4" name="Picture 3">
            <a:extLst>
              <a:ext uri="{FF2B5EF4-FFF2-40B4-BE49-F238E27FC236}">
                <a16:creationId xmlns:a16="http://schemas.microsoft.com/office/drawing/2014/main" id="{7C589218-3C9A-443B-A7B9-D253498A63B8}"/>
              </a:ext>
            </a:extLst>
          </p:cNvPr>
          <p:cNvPicPr>
            <a:picLocks noChangeAspect="1"/>
          </p:cNvPicPr>
          <p:nvPr/>
        </p:nvPicPr>
        <p:blipFill>
          <a:blip r:embed="rId3"/>
          <a:stretch>
            <a:fillRect/>
          </a:stretch>
        </p:blipFill>
        <p:spPr>
          <a:xfrm>
            <a:off x="820880" y="2175340"/>
            <a:ext cx="10550240" cy="3453300"/>
          </a:xfrm>
          <a:prstGeom prst="rect">
            <a:avLst/>
          </a:prstGeom>
        </p:spPr>
      </p:pic>
    </p:spTree>
    <p:extLst>
      <p:ext uri="{BB962C8B-B14F-4D97-AF65-F5344CB8AC3E}">
        <p14:creationId xmlns:p14="http://schemas.microsoft.com/office/powerpoint/2010/main" val="17880787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38</a:t>
            </a:fld>
            <a:endParaRPr lang="fr-FR"/>
          </a:p>
        </p:txBody>
      </p:sp>
      <p:sp>
        <p:nvSpPr>
          <p:cNvPr id="14" name="Text Placeholder 2">
            <a:extLst>
              <a:ext uri="{FF2B5EF4-FFF2-40B4-BE49-F238E27FC236}">
                <a16:creationId xmlns:a16="http://schemas.microsoft.com/office/drawing/2014/main" id="{39A35032-2AD2-4362-BA2C-AE2A633B7BEC}"/>
              </a:ext>
            </a:extLst>
          </p:cNvPr>
          <p:cNvSpPr>
            <a:spLocks noGrp="1"/>
          </p:cNvSpPr>
          <p:nvPr>
            <p:ph type="body" idx="1"/>
          </p:nvPr>
        </p:nvSpPr>
        <p:spPr>
          <a:xfrm>
            <a:off x="1021413" y="1137283"/>
            <a:ext cx="10149174" cy="697266"/>
          </a:xfrm>
        </p:spPr>
        <p:txBody>
          <a:bodyPr/>
          <a:lstStyle/>
          <a:p>
            <a:pPr marL="228600" indent="0">
              <a:lnSpc>
                <a:spcPct val="150000"/>
              </a:lnSpc>
            </a:pPr>
            <a:r>
              <a:rPr lang="en-US" sz="1800"/>
              <a:t>7. Unions : Merge two or more streams into one</a:t>
            </a:r>
          </a:p>
        </p:txBody>
      </p:sp>
      <p:sp>
        <p:nvSpPr>
          <p:cNvPr id="16" name="Title 3">
            <a:extLst>
              <a:ext uri="{FF2B5EF4-FFF2-40B4-BE49-F238E27FC236}">
                <a16:creationId xmlns:a16="http://schemas.microsoft.com/office/drawing/2014/main" id="{DADFB616-600E-4D23-A5F7-FFFE5E6BF8A3}"/>
              </a:ext>
            </a:extLst>
          </p:cNvPr>
          <p:cNvSpPr>
            <a:spLocks noGrp="1"/>
          </p:cNvSpPr>
          <p:nvPr>
            <p:ph type="title"/>
          </p:nvPr>
        </p:nvSpPr>
        <p:spPr>
          <a:xfrm>
            <a:off x="960792" y="390719"/>
            <a:ext cx="10926408" cy="865426"/>
          </a:xfrm>
        </p:spPr>
        <p:txBody>
          <a:bodyPr/>
          <a:lstStyle/>
          <a:p>
            <a:r>
              <a:rPr lang="en-US" sz="4000" b="1">
                <a:solidFill>
                  <a:schemeClr val="dk2"/>
                </a:solidFill>
              </a:rPr>
              <a:t>Creation of Data Flow – Transformation Logics</a:t>
            </a:r>
          </a:p>
        </p:txBody>
      </p:sp>
      <p:pic>
        <p:nvPicPr>
          <p:cNvPr id="4" name="Picture 3">
            <a:extLst>
              <a:ext uri="{FF2B5EF4-FFF2-40B4-BE49-F238E27FC236}">
                <a16:creationId xmlns:a16="http://schemas.microsoft.com/office/drawing/2014/main" id="{DD28EFF1-FCF7-48B6-A4BC-7005894D66AB}"/>
              </a:ext>
            </a:extLst>
          </p:cNvPr>
          <p:cNvPicPr>
            <a:picLocks noChangeAspect="1"/>
          </p:cNvPicPr>
          <p:nvPr/>
        </p:nvPicPr>
        <p:blipFill>
          <a:blip r:embed="rId3"/>
          <a:stretch>
            <a:fillRect/>
          </a:stretch>
        </p:blipFill>
        <p:spPr>
          <a:xfrm>
            <a:off x="1556704" y="1778669"/>
            <a:ext cx="9078592" cy="4458322"/>
          </a:xfrm>
          <a:prstGeom prst="rect">
            <a:avLst/>
          </a:prstGeom>
        </p:spPr>
      </p:pic>
    </p:spTree>
    <p:extLst>
      <p:ext uri="{BB962C8B-B14F-4D97-AF65-F5344CB8AC3E}">
        <p14:creationId xmlns:p14="http://schemas.microsoft.com/office/powerpoint/2010/main" val="275923882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39</a:t>
            </a:fld>
            <a:endParaRPr lang="fr-FR"/>
          </a:p>
        </p:txBody>
      </p:sp>
      <p:sp>
        <p:nvSpPr>
          <p:cNvPr id="14" name="Text Placeholder 2">
            <a:extLst>
              <a:ext uri="{FF2B5EF4-FFF2-40B4-BE49-F238E27FC236}">
                <a16:creationId xmlns:a16="http://schemas.microsoft.com/office/drawing/2014/main" id="{39A35032-2AD2-4362-BA2C-AE2A633B7BEC}"/>
              </a:ext>
            </a:extLst>
          </p:cNvPr>
          <p:cNvSpPr>
            <a:spLocks noGrp="1"/>
          </p:cNvSpPr>
          <p:nvPr>
            <p:ph type="body" idx="1"/>
          </p:nvPr>
        </p:nvSpPr>
        <p:spPr>
          <a:xfrm>
            <a:off x="1021413" y="1137283"/>
            <a:ext cx="10149174" cy="697266"/>
          </a:xfrm>
        </p:spPr>
        <p:txBody>
          <a:bodyPr/>
          <a:lstStyle/>
          <a:p>
            <a:pPr marL="228600" indent="0">
              <a:lnSpc>
                <a:spcPct val="150000"/>
              </a:lnSpc>
            </a:pPr>
            <a:r>
              <a:rPr lang="en-US" sz="1800"/>
              <a:t>8. Sink : Write to parquet </a:t>
            </a:r>
          </a:p>
        </p:txBody>
      </p:sp>
      <p:sp>
        <p:nvSpPr>
          <p:cNvPr id="16" name="Title 3">
            <a:extLst>
              <a:ext uri="{FF2B5EF4-FFF2-40B4-BE49-F238E27FC236}">
                <a16:creationId xmlns:a16="http://schemas.microsoft.com/office/drawing/2014/main" id="{DADFB616-600E-4D23-A5F7-FFFE5E6BF8A3}"/>
              </a:ext>
            </a:extLst>
          </p:cNvPr>
          <p:cNvSpPr>
            <a:spLocks noGrp="1"/>
          </p:cNvSpPr>
          <p:nvPr>
            <p:ph type="title"/>
          </p:nvPr>
        </p:nvSpPr>
        <p:spPr>
          <a:xfrm>
            <a:off x="960792" y="390719"/>
            <a:ext cx="10926408" cy="865426"/>
          </a:xfrm>
        </p:spPr>
        <p:txBody>
          <a:bodyPr/>
          <a:lstStyle/>
          <a:p>
            <a:r>
              <a:rPr lang="en-US" sz="4000" b="1">
                <a:solidFill>
                  <a:schemeClr val="dk2"/>
                </a:solidFill>
              </a:rPr>
              <a:t>Creation of Data Flow – Transformation Logics</a:t>
            </a:r>
          </a:p>
        </p:txBody>
      </p:sp>
      <p:pic>
        <p:nvPicPr>
          <p:cNvPr id="5" name="Picture 4">
            <a:extLst>
              <a:ext uri="{FF2B5EF4-FFF2-40B4-BE49-F238E27FC236}">
                <a16:creationId xmlns:a16="http://schemas.microsoft.com/office/drawing/2014/main" id="{F30A01AA-4AD0-48DD-BF81-B786C2039A36}"/>
              </a:ext>
            </a:extLst>
          </p:cNvPr>
          <p:cNvPicPr>
            <a:picLocks noChangeAspect="1"/>
          </p:cNvPicPr>
          <p:nvPr/>
        </p:nvPicPr>
        <p:blipFill>
          <a:blip r:embed="rId3"/>
          <a:stretch>
            <a:fillRect/>
          </a:stretch>
        </p:blipFill>
        <p:spPr>
          <a:xfrm>
            <a:off x="2026335" y="1774186"/>
            <a:ext cx="8383170" cy="4582164"/>
          </a:xfrm>
          <a:prstGeom prst="rect">
            <a:avLst/>
          </a:prstGeom>
        </p:spPr>
      </p:pic>
    </p:spTree>
    <p:extLst>
      <p:ext uri="{BB962C8B-B14F-4D97-AF65-F5344CB8AC3E}">
        <p14:creationId xmlns:p14="http://schemas.microsoft.com/office/powerpoint/2010/main" val="30070567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a:t>
            </a:fld>
            <a:endParaRPr lang="fr-FR"/>
          </a:p>
        </p:txBody>
      </p:sp>
      <p:sp>
        <p:nvSpPr>
          <p:cNvPr id="4" name="Title 3">
            <a:extLst>
              <a:ext uri="{FF2B5EF4-FFF2-40B4-BE49-F238E27FC236}">
                <a16:creationId xmlns:a16="http://schemas.microsoft.com/office/drawing/2014/main" id="{C66B6DFE-A436-4F64-AE34-B850205CAB37}"/>
              </a:ext>
            </a:extLst>
          </p:cNvPr>
          <p:cNvSpPr>
            <a:spLocks noGrp="1"/>
          </p:cNvSpPr>
          <p:nvPr>
            <p:ph type="title"/>
          </p:nvPr>
        </p:nvSpPr>
        <p:spPr>
          <a:xfrm>
            <a:off x="447085" y="343072"/>
            <a:ext cx="10270415" cy="865426"/>
          </a:xfrm>
        </p:spPr>
        <p:txBody>
          <a:bodyPr/>
          <a:lstStyle/>
          <a:p>
            <a:r>
              <a:rPr lang="fr-FR" sz="4000" b="1">
                <a:solidFill>
                  <a:schemeClr val="dk2"/>
                </a:solidFill>
              </a:rPr>
              <a:t>Data Manipulation and Analysis Overview</a:t>
            </a:r>
            <a:endParaRPr lang="en-US" sz="4000" b="1">
              <a:solidFill>
                <a:schemeClr val="dk2"/>
              </a:solidFill>
            </a:endParaRPr>
          </a:p>
        </p:txBody>
      </p:sp>
      <p:pic>
        <p:nvPicPr>
          <p:cNvPr id="1026" name="Picture 2" descr="See the source image">
            <a:extLst>
              <a:ext uri="{FF2B5EF4-FFF2-40B4-BE49-F238E27FC236}">
                <a16:creationId xmlns:a16="http://schemas.microsoft.com/office/drawing/2014/main" id="{C58AF9F7-7EA3-4956-917C-7113D8852C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6978" b="17877"/>
          <a:stretch/>
        </p:blipFill>
        <p:spPr bwMode="auto">
          <a:xfrm>
            <a:off x="447085" y="1633591"/>
            <a:ext cx="4556430" cy="32980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ee the source image">
            <a:extLst>
              <a:ext uri="{FF2B5EF4-FFF2-40B4-BE49-F238E27FC236}">
                <a16:creationId xmlns:a16="http://schemas.microsoft.com/office/drawing/2014/main" id="{E0A8CCC4-01F4-4417-8208-AAA397D7BA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246"/>
          <a:stretch/>
        </p:blipFill>
        <p:spPr bwMode="auto">
          <a:xfrm>
            <a:off x="7602877" y="1633591"/>
            <a:ext cx="3998555" cy="40159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393">
            <a:extLst>
              <a:ext uri="{FF2B5EF4-FFF2-40B4-BE49-F238E27FC236}">
                <a16:creationId xmlns:a16="http://schemas.microsoft.com/office/drawing/2014/main" id="{0AC711B0-11DD-4C50-9420-61C3D3738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588" y="2126750"/>
            <a:ext cx="2714289" cy="1592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37429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76C6F9-79D7-41CD-A8AA-6D0FAA3E57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40</a:t>
            </a:fld>
            <a:endParaRPr lang="fr-FR"/>
          </a:p>
        </p:txBody>
      </p:sp>
      <p:sp>
        <p:nvSpPr>
          <p:cNvPr id="5" name="Title 4">
            <a:extLst>
              <a:ext uri="{FF2B5EF4-FFF2-40B4-BE49-F238E27FC236}">
                <a16:creationId xmlns:a16="http://schemas.microsoft.com/office/drawing/2014/main" id="{0E1A6B04-3F73-4B15-ADDD-EA45934AD120}"/>
              </a:ext>
            </a:extLst>
          </p:cNvPr>
          <p:cNvSpPr>
            <a:spLocks noGrp="1"/>
          </p:cNvSpPr>
          <p:nvPr>
            <p:ph type="title"/>
          </p:nvPr>
        </p:nvSpPr>
        <p:spPr/>
        <p:txBody>
          <a:bodyPr/>
          <a:lstStyle/>
          <a:p>
            <a:r>
              <a:rPr lang="en-US" sz="4000" b="1">
                <a:solidFill>
                  <a:schemeClr val="dk2"/>
                </a:solidFill>
              </a:rPr>
              <a:t>Data Transformation – Data Flow</a:t>
            </a:r>
          </a:p>
        </p:txBody>
      </p:sp>
      <p:pic>
        <p:nvPicPr>
          <p:cNvPr id="3" name="Picture 2">
            <a:extLst>
              <a:ext uri="{FF2B5EF4-FFF2-40B4-BE49-F238E27FC236}">
                <a16:creationId xmlns:a16="http://schemas.microsoft.com/office/drawing/2014/main" id="{7E792014-240D-45CB-9D51-B3B0D548A858}"/>
              </a:ext>
            </a:extLst>
          </p:cNvPr>
          <p:cNvPicPr>
            <a:picLocks noChangeAspect="1"/>
          </p:cNvPicPr>
          <p:nvPr/>
        </p:nvPicPr>
        <p:blipFill>
          <a:blip r:embed="rId2"/>
          <a:stretch>
            <a:fillRect/>
          </a:stretch>
        </p:blipFill>
        <p:spPr>
          <a:xfrm>
            <a:off x="599440" y="963173"/>
            <a:ext cx="11279823" cy="5205102"/>
          </a:xfrm>
          <a:prstGeom prst="rect">
            <a:avLst/>
          </a:prstGeom>
        </p:spPr>
      </p:pic>
    </p:spTree>
    <p:extLst>
      <p:ext uri="{BB962C8B-B14F-4D97-AF65-F5344CB8AC3E}">
        <p14:creationId xmlns:p14="http://schemas.microsoft.com/office/powerpoint/2010/main" val="363005444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2D1AFD-B545-46DA-9D95-4C33ADE37A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41</a:t>
            </a:fld>
            <a:endParaRPr lang="fr-FR"/>
          </a:p>
        </p:txBody>
      </p:sp>
      <p:sp>
        <p:nvSpPr>
          <p:cNvPr id="3" name="Text Placeholder 2">
            <a:extLst>
              <a:ext uri="{FF2B5EF4-FFF2-40B4-BE49-F238E27FC236}">
                <a16:creationId xmlns:a16="http://schemas.microsoft.com/office/drawing/2014/main" id="{161A55D5-4D49-448E-9C72-18D900CAC366}"/>
              </a:ext>
            </a:extLst>
          </p:cNvPr>
          <p:cNvSpPr>
            <a:spLocks noGrp="1"/>
          </p:cNvSpPr>
          <p:nvPr>
            <p:ph type="body" idx="1"/>
          </p:nvPr>
        </p:nvSpPr>
        <p:spPr>
          <a:xfrm>
            <a:off x="960792" y="1367599"/>
            <a:ext cx="8491966" cy="4203390"/>
          </a:xfrm>
        </p:spPr>
        <p:txBody>
          <a:bodyPr/>
          <a:lstStyle/>
          <a:p>
            <a:pPr marL="685800" indent="-457200">
              <a:lnSpc>
                <a:spcPct val="100000"/>
              </a:lnSpc>
              <a:buFont typeface="+mj-lt"/>
              <a:buAutoNum type="arabicPeriod"/>
            </a:pPr>
            <a:r>
              <a:rPr lang="en-US" sz="2400">
                <a:solidFill>
                  <a:schemeClr val="tx1"/>
                </a:solidFill>
              </a:rPr>
              <a:t>Upload File to Azure Blob Storage</a:t>
            </a:r>
          </a:p>
          <a:p>
            <a:pPr marL="742950" indent="-514350">
              <a:lnSpc>
                <a:spcPct val="100000"/>
              </a:lnSpc>
              <a:buFont typeface="+mj-lt"/>
              <a:buAutoNum type="arabicPeriod"/>
            </a:pPr>
            <a:r>
              <a:rPr lang="en-US" sz="2400">
                <a:solidFill>
                  <a:schemeClr val="tx1"/>
                </a:solidFill>
              </a:rPr>
              <a:t>Create Working Branch</a:t>
            </a:r>
          </a:p>
          <a:p>
            <a:pPr marL="685800" indent="-457200">
              <a:lnSpc>
                <a:spcPct val="100000"/>
              </a:lnSpc>
              <a:buFont typeface="+mj-lt"/>
              <a:buAutoNum type="arabicPeriod"/>
            </a:pPr>
            <a:r>
              <a:rPr lang="en-US" sz="2400">
                <a:solidFill>
                  <a:schemeClr val="tx1"/>
                </a:solidFill>
              </a:rPr>
              <a:t>Create Datasets - (Source, destination)</a:t>
            </a:r>
          </a:p>
          <a:p>
            <a:pPr marL="685800" indent="-457200">
              <a:lnSpc>
                <a:spcPct val="100000"/>
              </a:lnSpc>
              <a:buFont typeface="+mj-lt"/>
              <a:buAutoNum type="arabicPeriod"/>
            </a:pPr>
            <a:r>
              <a:rPr lang="en-US" sz="2400">
                <a:solidFill>
                  <a:schemeClr val="tx1"/>
                </a:solidFill>
              </a:rPr>
              <a:t>Create Data Flow - ( Technical Transformation of Data)</a:t>
            </a:r>
          </a:p>
          <a:p>
            <a:pPr marL="685800" indent="-457200">
              <a:lnSpc>
                <a:spcPct val="100000"/>
              </a:lnSpc>
              <a:buFont typeface="+mj-lt"/>
              <a:buAutoNum type="arabicPeriod"/>
            </a:pPr>
            <a:r>
              <a:rPr lang="en-US" sz="2800" b="1">
                <a:solidFill>
                  <a:schemeClr val="bg2"/>
                </a:solidFill>
              </a:rPr>
              <a:t>Create Pipeline &amp; Orchestrate Pipeline</a:t>
            </a:r>
          </a:p>
          <a:p>
            <a:pPr marL="685800" indent="-457200">
              <a:lnSpc>
                <a:spcPct val="100000"/>
              </a:lnSpc>
              <a:buFont typeface="+mj-lt"/>
              <a:buAutoNum type="arabicPeriod"/>
            </a:pPr>
            <a:r>
              <a:rPr lang="en-US" sz="2400"/>
              <a:t>Deployment via Azure DevOps</a:t>
            </a:r>
          </a:p>
          <a:p>
            <a:pPr marL="685800" indent="-457200">
              <a:lnSpc>
                <a:spcPct val="100000"/>
              </a:lnSpc>
              <a:buFont typeface="+mj-lt"/>
              <a:buAutoNum type="arabicPeriod"/>
            </a:pPr>
            <a:r>
              <a:rPr lang="en-US" sz="2400"/>
              <a:t>Scheduling</a:t>
            </a:r>
          </a:p>
        </p:txBody>
      </p:sp>
      <p:sp>
        <p:nvSpPr>
          <p:cNvPr id="4" name="Title 3">
            <a:extLst>
              <a:ext uri="{FF2B5EF4-FFF2-40B4-BE49-F238E27FC236}">
                <a16:creationId xmlns:a16="http://schemas.microsoft.com/office/drawing/2014/main" id="{018F79AB-A553-42FF-B6A1-FAF0DBDC929D}"/>
              </a:ext>
            </a:extLst>
          </p:cNvPr>
          <p:cNvSpPr>
            <a:spLocks noGrp="1"/>
          </p:cNvSpPr>
          <p:nvPr>
            <p:ph type="title"/>
          </p:nvPr>
        </p:nvSpPr>
        <p:spPr>
          <a:xfrm>
            <a:off x="960792" y="390719"/>
            <a:ext cx="10281147" cy="976880"/>
          </a:xfrm>
        </p:spPr>
        <p:txBody>
          <a:bodyPr/>
          <a:lstStyle/>
          <a:p>
            <a:r>
              <a:rPr lang="en-US" sz="4000" b="1">
                <a:solidFill>
                  <a:schemeClr val="dk2"/>
                </a:solidFill>
              </a:rPr>
              <a:t>Steps in ADF</a:t>
            </a:r>
          </a:p>
        </p:txBody>
      </p:sp>
      <p:pic>
        <p:nvPicPr>
          <p:cNvPr id="5" name="Picture 2" descr="See the source image">
            <a:extLst>
              <a:ext uri="{FF2B5EF4-FFF2-40B4-BE49-F238E27FC236}">
                <a16:creationId xmlns:a16="http://schemas.microsoft.com/office/drawing/2014/main" id="{57248265-28B1-4822-BB95-84ACCE5AC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4621" y="4407281"/>
            <a:ext cx="2216586" cy="1163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80942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F68151-497E-4539-8C46-68B2D310FD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42</a:t>
            </a:fld>
            <a:endParaRPr lang="fr-FR"/>
          </a:p>
        </p:txBody>
      </p:sp>
      <p:sp>
        <p:nvSpPr>
          <p:cNvPr id="5" name="Title 4">
            <a:extLst>
              <a:ext uri="{FF2B5EF4-FFF2-40B4-BE49-F238E27FC236}">
                <a16:creationId xmlns:a16="http://schemas.microsoft.com/office/drawing/2014/main" id="{FABDB78A-4E4A-4F04-A8D9-E3CE0A49D5E1}"/>
              </a:ext>
            </a:extLst>
          </p:cNvPr>
          <p:cNvSpPr>
            <a:spLocks noGrp="1"/>
          </p:cNvSpPr>
          <p:nvPr>
            <p:ph type="title"/>
          </p:nvPr>
        </p:nvSpPr>
        <p:spPr/>
        <p:txBody>
          <a:bodyPr/>
          <a:lstStyle/>
          <a:p>
            <a:r>
              <a:rPr lang="en-US" sz="4000" b="1">
                <a:solidFill>
                  <a:schemeClr val="dk2"/>
                </a:solidFill>
              </a:rPr>
              <a:t>Creation of Pipelines</a:t>
            </a:r>
          </a:p>
        </p:txBody>
      </p:sp>
      <p:sp>
        <p:nvSpPr>
          <p:cNvPr id="6" name="Rectangle 5">
            <a:extLst>
              <a:ext uri="{FF2B5EF4-FFF2-40B4-BE49-F238E27FC236}">
                <a16:creationId xmlns:a16="http://schemas.microsoft.com/office/drawing/2014/main" id="{2E31AF5C-4516-40AF-9876-E3BFD4FC368F}"/>
              </a:ext>
            </a:extLst>
          </p:cNvPr>
          <p:cNvSpPr/>
          <p:nvPr/>
        </p:nvSpPr>
        <p:spPr>
          <a:xfrm>
            <a:off x="3661726" y="3003999"/>
            <a:ext cx="1750038" cy="1323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D9FE644D-8E33-434B-8677-425B53D20A21}"/>
              </a:ext>
            </a:extLst>
          </p:cNvPr>
          <p:cNvSpPr>
            <a:spLocks noGrp="1"/>
          </p:cNvSpPr>
          <p:nvPr>
            <p:ph type="body" idx="1"/>
          </p:nvPr>
        </p:nvSpPr>
        <p:spPr>
          <a:xfrm>
            <a:off x="961002" y="1008836"/>
            <a:ext cx="7410603" cy="376681"/>
          </a:xfrm>
        </p:spPr>
        <p:txBody>
          <a:bodyPr/>
          <a:lstStyle/>
          <a:p>
            <a:r>
              <a:rPr lang="en-US" sz="1800"/>
              <a:t>Pipeline is a logical grouping of activities that together perform a task.</a:t>
            </a:r>
            <a:endParaRPr lang="en-US"/>
          </a:p>
          <a:p>
            <a:pPr marL="228600" indent="0">
              <a:lnSpc>
                <a:spcPct val="150000"/>
              </a:lnSpc>
            </a:pPr>
            <a:endParaRPr lang="en-US" sz="1800"/>
          </a:p>
        </p:txBody>
      </p:sp>
      <p:grpSp>
        <p:nvGrpSpPr>
          <p:cNvPr id="9" name="Group 8">
            <a:extLst>
              <a:ext uri="{FF2B5EF4-FFF2-40B4-BE49-F238E27FC236}">
                <a16:creationId xmlns:a16="http://schemas.microsoft.com/office/drawing/2014/main" id="{C04E0F6F-A4D7-49CF-AABF-1F2E303C26DA}"/>
              </a:ext>
            </a:extLst>
          </p:cNvPr>
          <p:cNvGrpSpPr/>
          <p:nvPr/>
        </p:nvGrpSpPr>
        <p:grpSpPr>
          <a:xfrm>
            <a:off x="3485110" y="1712951"/>
            <a:ext cx="5686682" cy="3905849"/>
            <a:chOff x="3485110" y="1712951"/>
            <a:chExt cx="5686682" cy="3905849"/>
          </a:xfrm>
        </p:grpSpPr>
        <p:pic>
          <p:nvPicPr>
            <p:cNvPr id="3" name="Picture 2">
              <a:extLst>
                <a:ext uri="{FF2B5EF4-FFF2-40B4-BE49-F238E27FC236}">
                  <a16:creationId xmlns:a16="http://schemas.microsoft.com/office/drawing/2014/main" id="{1C6F8A38-0D2C-4248-AAB3-804E0507367A}"/>
                </a:ext>
              </a:extLst>
            </p:cNvPr>
            <p:cNvPicPr>
              <a:picLocks noChangeAspect="1"/>
            </p:cNvPicPr>
            <p:nvPr/>
          </p:nvPicPr>
          <p:blipFill>
            <a:blip r:embed="rId3"/>
            <a:stretch>
              <a:fillRect/>
            </a:stretch>
          </p:blipFill>
          <p:spPr>
            <a:xfrm>
              <a:off x="3485110" y="1712951"/>
              <a:ext cx="5686682" cy="3905849"/>
            </a:xfrm>
            <a:prstGeom prst="rect">
              <a:avLst/>
            </a:prstGeom>
          </p:spPr>
        </p:pic>
        <p:sp>
          <p:nvSpPr>
            <p:cNvPr id="2" name="Rectangle 1">
              <a:extLst>
                <a:ext uri="{FF2B5EF4-FFF2-40B4-BE49-F238E27FC236}">
                  <a16:creationId xmlns:a16="http://schemas.microsoft.com/office/drawing/2014/main" id="{BD5A3865-3164-4A00-957D-2322AEE3750D}"/>
                </a:ext>
              </a:extLst>
            </p:cNvPr>
            <p:cNvSpPr/>
            <p:nvPr/>
          </p:nvSpPr>
          <p:spPr>
            <a:xfrm>
              <a:off x="3543299" y="2071254"/>
              <a:ext cx="1437408" cy="31172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1357307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F68151-497E-4539-8C46-68B2D310FD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43</a:t>
            </a:fld>
            <a:endParaRPr lang="fr-FR"/>
          </a:p>
        </p:txBody>
      </p:sp>
      <p:sp>
        <p:nvSpPr>
          <p:cNvPr id="5" name="Title 4">
            <a:extLst>
              <a:ext uri="{FF2B5EF4-FFF2-40B4-BE49-F238E27FC236}">
                <a16:creationId xmlns:a16="http://schemas.microsoft.com/office/drawing/2014/main" id="{FABDB78A-4E4A-4F04-A8D9-E3CE0A49D5E1}"/>
              </a:ext>
            </a:extLst>
          </p:cNvPr>
          <p:cNvSpPr>
            <a:spLocks noGrp="1"/>
          </p:cNvSpPr>
          <p:nvPr>
            <p:ph type="title"/>
          </p:nvPr>
        </p:nvSpPr>
        <p:spPr/>
        <p:txBody>
          <a:bodyPr/>
          <a:lstStyle/>
          <a:p>
            <a:r>
              <a:rPr lang="en-US" sz="4000" b="1">
                <a:solidFill>
                  <a:schemeClr val="dk2"/>
                </a:solidFill>
              </a:rPr>
              <a:t>Creation of Pipelines – Get Metadata</a:t>
            </a:r>
          </a:p>
        </p:txBody>
      </p:sp>
      <p:pic>
        <p:nvPicPr>
          <p:cNvPr id="8" name="Picture 7">
            <a:extLst>
              <a:ext uri="{FF2B5EF4-FFF2-40B4-BE49-F238E27FC236}">
                <a16:creationId xmlns:a16="http://schemas.microsoft.com/office/drawing/2014/main" id="{4C6F9D32-5312-41BC-9C31-93B81F9EAE47}"/>
              </a:ext>
            </a:extLst>
          </p:cNvPr>
          <p:cNvPicPr>
            <a:picLocks noChangeAspect="1"/>
          </p:cNvPicPr>
          <p:nvPr/>
        </p:nvPicPr>
        <p:blipFill>
          <a:blip r:embed="rId3"/>
          <a:stretch>
            <a:fillRect/>
          </a:stretch>
        </p:blipFill>
        <p:spPr>
          <a:xfrm>
            <a:off x="1313782" y="1071233"/>
            <a:ext cx="9564435" cy="4715533"/>
          </a:xfrm>
          <a:prstGeom prst="rect">
            <a:avLst/>
          </a:prstGeom>
        </p:spPr>
      </p:pic>
    </p:spTree>
    <p:extLst>
      <p:ext uri="{BB962C8B-B14F-4D97-AF65-F5344CB8AC3E}">
        <p14:creationId xmlns:p14="http://schemas.microsoft.com/office/powerpoint/2010/main" val="13986691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F68151-497E-4539-8C46-68B2D310FD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44</a:t>
            </a:fld>
            <a:endParaRPr lang="fr-FR"/>
          </a:p>
        </p:txBody>
      </p:sp>
      <p:sp>
        <p:nvSpPr>
          <p:cNvPr id="5" name="Title 4">
            <a:extLst>
              <a:ext uri="{FF2B5EF4-FFF2-40B4-BE49-F238E27FC236}">
                <a16:creationId xmlns:a16="http://schemas.microsoft.com/office/drawing/2014/main" id="{FABDB78A-4E4A-4F04-A8D9-E3CE0A49D5E1}"/>
              </a:ext>
            </a:extLst>
          </p:cNvPr>
          <p:cNvSpPr>
            <a:spLocks noGrp="1"/>
          </p:cNvSpPr>
          <p:nvPr>
            <p:ph type="title"/>
          </p:nvPr>
        </p:nvSpPr>
        <p:spPr/>
        <p:txBody>
          <a:bodyPr/>
          <a:lstStyle/>
          <a:p>
            <a:r>
              <a:rPr lang="en-US" sz="4000" b="1">
                <a:solidFill>
                  <a:schemeClr val="dk2"/>
                </a:solidFill>
              </a:rPr>
              <a:t>Creation of Pipelines – Add Filter</a:t>
            </a:r>
          </a:p>
        </p:txBody>
      </p:sp>
      <p:pic>
        <p:nvPicPr>
          <p:cNvPr id="3" name="Picture 2">
            <a:extLst>
              <a:ext uri="{FF2B5EF4-FFF2-40B4-BE49-F238E27FC236}">
                <a16:creationId xmlns:a16="http://schemas.microsoft.com/office/drawing/2014/main" id="{17FBD9F3-FC3D-421F-8C57-E004E25345B3}"/>
              </a:ext>
            </a:extLst>
          </p:cNvPr>
          <p:cNvPicPr>
            <a:picLocks noChangeAspect="1"/>
          </p:cNvPicPr>
          <p:nvPr/>
        </p:nvPicPr>
        <p:blipFill>
          <a:blip r:embed="rId3"/>
          <a:stretch>
            <a:fillRect/>
          </a:stretch>
        </p:blipFill>
        <p:spPr>
          <a:xfrm>
            <a:off x="1844713" y="979999"/>
            <a:ext cx="7309448" cy="5154383"/>
          </a:xfrm>
          <a:prstGeom prst="rect">
            <a:avLst/>
          </a:prstGeom>
        </p:spPr>
      </p:pic>
    </p:spTree>
    <p:extLst>
      <p:ext uri="{BB962C8B-B14F-4D97-AF65-F5344CB8AC3E}">
        <p14:creationId xmlns:p14="http://schemas.microsoft.com/office/powerpoint/2010/main" val="31962113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F68151-497E-4539-8C46-68B2D310FD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45</a:t>
            </a:fld>
            <a:endParaRPr lang="fr-FR"/>
          </a:p>
        </p:txBody>
      </p:sp>
      <p:sp>
        <p:nvSpPr>
          <p:cNvPr id="5" name="Title 4">
            <a:extLst>
              <a:ext uri="{FF2B5EF4-FFF2-40B4-BE49-F238E27FC236}">
                <a16:creationId xmlns:a16="http://schemas.microsoft.com/office/drawing/2014/main" id="{FABDB78A-4E4A-4F04-A8D9-E3CE0A49D5E1}"/>
              </a:ext>
            </a:extLst>
          </p:cNvPr>
          <p:cNvSpPr>
            <a:spLocks noGrp="1"/>
          </p:cNvSpPr>
          <p:nvPr>
            <p:ph type="title"/>
          </p:nvPr>
        </p:nvSpPr>
        <p:spPr/>
        <p:txBody>
          <a:bodyPr/>
          <a:lstStyle/>
          <a:p>
            <a:r>
              <a:rPr lang="en-US" sz="4000" b="1">
                <a:solidFill>
                  <a:schemeClr val="dk2"/>
                </a:solidFill>
              </a:rPr>
              <a:t>Creation of Pipelines – Add ForEach</a:t>
            </a:r>
          </a:p>
        </p:txBody>
      </p:sp>
      <p:pic>
        <p:nvPicPr>
          <p:cNvPr id="6" name="Picture 5">
            <a:extLst>
              <a:ext uri="{FF2B5EF4-FFF2-40B4-BE49-F238E27FC236}">
                <a16:creationId xmlns:a16="http://schemas.microsoft.com/office/drawing/2014/main" id="{87AFA365-3CED-4415-A40D-97FADC4AF445}"/>
              </a:ext>
            </a:extLst>
          </p:cNvPr>
          <p:cNvPicPr>
            <a:picLocks noChangeAspect="1"/>
          </p:cNvPicPr>
          <p:nvPr/>
        </p:nvPicPr>
        <p:blipFill>
          <a:blip r:embed="rId3"/>
          <a:stretch>
            <a:fillRect/>
          </a:stretch>
        </p:blipFill>
        <p:spPr>
          <a:xfrm>
            <a:off x="1391481" y="1107944"/>
            <a:ext cx="8230039" cy="4885907"/>
          </a:xfrm>
          <a:prstGeom prst="rect">
            <a:avLst/>
          </a:prstGeom>
        </p:spPr>
      </p:pic>
    </p:spTree>
    <p:extLst>
      <p:ext uri="{BB962C8B-B14F-4D97-AF65-F5344CB8AC3E}">
        <p14:creationId xmlns:p14="http://schemas.microsoft.com/office/powerpoint/2010/main" val="162848474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F68151-497E-4539-8C46-68B2D310FD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46</a:t>
            </a:fld>
            <a:endParaRPr lang="fr-FR"/>
          </a:p>
        </p:txBody>
      </p:sp>
      <p:sp>
        <p:nvSpPr>
          <p:cNvPr id="5" name="Title 4">
            <a:extLst>
              <a:ext uri="{FF2B5EF4-FFF2-40B4-BE49-F238E27FC236}">
                <a16:creationId xmlns:a16="http://schemas.microsoft.com/office/drawing/2014/main" id="{FABDB78A-4E4A-4F04-A8D9-E3CE0A49D5E1}"/>
              </a:ext>
            </a:extLst>
          </p:cNvPr>
          <p:cNvSpPr>
            <a:spLocks noGrp="1"/>
          </p:cNvSpPr>
          <p:nvPr>
            <p:ph type="title"/>
          </p:nvPr>
        </p:nvSpPr>
        <p:spPr/>
        <p:txBody>
          <a:bodyPr/>
          <a:lstStyle/>
          <a:p>
            <a:r>
              <a:rPr lang="en-US" sz="4000" b="1">
                <a:solidFill>
                  <a:schemeClr val="dk2"/>
                </a:solidFill>
              </a:rPr>
              <a:t>Creation of Pipelines – Add ForEach Activities</a:t>
            </a:r>
          </a:p>
        </p:txBody>
      </p:sp>
      <p:pic>
        <p:nvPicPr>
          <p:cNvPr id="3" name="Picture 2">
            <a:extLst>
              <a:ext uri="{FF2B5EF4-FFF2-40B4-BE49-F238E27FC236}">
                <a16:creationId xmlns:a16="http://schemas.microsoft.com/office/drawing/2014/main" id="{6ADE87B4-00D4-46CA-B5F6-56EB2540AFC1}"/>
              </a:ext>
            </a:extLst>
          </p:cNvPr>
          <p:cNvPicPr>
            <a:picLocks noChangeAspect="1"/>
          </p:cNvPicPr>
          <p:nvPr/>
        </p:nvPicPr>
        <p:blipFill>
          <a:blip r:embed="rId3"/>
          <a:stretch>
            <a:fillRect/>
          </a:stretch>
        </p:blipFill>
        <p:spPr>
          <a:xfrm>
            <a:off x="989887" y="1056944"/>
            <a:ext cx="10212225" cy="4744112"/>
          </a:xfrm>
          <a:prstGeom prst="rect">
            <a:avLst/>
          </a:prstGeom>
        </p:spPr>
      </p:pic>
    </p:spTree>
    <p:extLst>
      <p:ext uri="{BB962C8B-B14F-4D97-AF65-F5344CB8AC3E}">
        <p14:creationId xmlns:p14="http://schemas.microsoft.com/office/powerpoint/2010/main" val="87908552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F68151-497E-4539-8C46-68B2D310FD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47</a:t>
            </a:fld>
            <a:endParaRPr lang="fr-FR"/>
          </a:p>
        </p:txBody>
      </p:sp>
      <p:sp>
        <p:nvSpPr>
          <p:cNvPr id="5" name="Title 4">
            <a:extLst>
              <a:ext uri="{FF2B5EF4-FFF2-40B4-BE49-F238E27FC236}">
                <a16:creationId xmlns:a16="http://schemas.microsoft.com/office/drawing/2014/main" id="{FABDB78A-4E4A-4F04-A8D9-E3CE0A49D5E1}"/>
              </a:ext>
            </a:extLst>
          </p:cNvPr>
          <p:cNvSpPr>
            <a:spLocks noGrp="1"/>
          </p:cNvSpPr>
          <p:nvPr>
            <p:ph type="title"/>
          </p:nvPr>
        </p:nvSpPr>
        <p:spPr/>
        <p:txBody>
          <a:bodyPr/>
          <a:lstStyle/>
          <a:p>
            <a:r>
              <a:rPr lang="en-US" sz="4000" b="1">
                <a:solidFill>
                  <a:schemeClr val="dk2"/>
                </a:solidFill>
              </a:rPr>
              <a:t>Creation of Pipelines</a:t>
            </a:r>
          </a:p>
        </p:txBody>
      </p:sp>
      <p:pic>
        <p:nvPicPr>
          <p:cNvPr id="8" name="Picture 7">
            <a:extLst>
              <a:ext uri="{FF2B5EF4-FFF2-40B4-BE49-F238E27FC236}">
                <a16:creationId xmlns:a16="http://schemas.microsoft.com/office/drawing/2014/main" id="{34461419-DD85-4F8F-899F-7405772CC0E7}"/>
              </a:ext>
            </a:extLst>
          </p:cNvPr>
          <p:cNvPicPr>
            <a:picLocks noChangeAspect="1"/>
          </p:cNvPicPr>
          <p:nvPr/>
        </p:nvPicPr>
        <p:blipFill>
          <a:blip r:embed="rId3"/>
          <a:stretch>
            <a:fillRect/>
          </a:stretch>
        </p:blipFill>
        <p:spPr>
          <a:xfrm>
            <a:off x="467098" y="1270959"/>
            <a:ext cx="11257804" cy="4164942"/>
          </a:xfrm>
          <a:prstGeom prst="rect">
            <a:avLst/>
          </a:prstGeom>
        </p:spPr>
      </p:pic>
    </p:spTree>
    <p:extLst>
      <p:ext uri="{BB962C8B-B14F-4D97-AF65-F5344CB8AC3E}">
        <p14:creationId xmlns:p14="http://schemas.microsoft.com/office/powerpoint/2010/main" val="108289794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950B97-1005-4512-B9D3-EB56B4CBF1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48</a:t>
            </a:fld>
            <a:endParaRPr lang="fr-FR"/>
          </a:p>
        </p:txBody>
      </p:sp>
      <p:sp>
        <p:nvSpPr>
          <p:cNvPr id="5" name="Title 4">
            <a:extLst>
              <a:ext uri="{FF2B5EF4-FFF2-40B4-BE49-F238E27FC236}">
                <a16:creationId xmlns:a16="http://schemas.microsoft.com/office/drawing/2014/main" id="{B4733F04-964A-421B-87DB-EA75A57778B4}"/>
              </a:ext>
            </a:extLst>
          </p:cNvPr>
          <p:cNvSpPr>
            <a:spLocks noGrp="1"/>
          </p:cNvSpPr>
          <p:nvPr>
            <p:ph type="title"/>
          </p:nvPr>
        </p:nvSpPr>
        <p:spPr/>
        <p:txBody>
          <a:bodyPr/>
          <a:lstStyle/>
          <a:p>
            <a:r>
              <a:rPr lang="en-US" sz="4000" b="1">
                <a:solidFill>
                  <a:schemeClr val="dk2"/>
                </a:solidFill>
              </a:rPr>
              <a:t>Technical Controls – At Column Level</a:t>
            </a:r>
            <a:endParaRPr lang="en-US" sz="4000">
              <a:solidFill>
                <a:schemeClr val="dk2"/>
              </a:solidFill>
            </a:endParaRPr>
          </a:p>
        </p:txBody>
      </p:sp>
      <p:sp>
        <p:nvSpPr>
          <p:cNvPr id="6" name="Text Placeholder 2">
            <a:extLst>
              <a:ext uri="{FF2B5EF4-FFF2-40B4-BE49-F238E27FC236}">
                <a16:creationId xmlns:a16="http://schemas.microsoft.com/office/drawing/2014/main" id="{F13DA970-0E91-4E0B-B4A4-3D7C589DD5B6}"/>
              </a:ext>
            </a:extLst>
          </p:cNvPr>
          <p:cNvSpPr>
            <a:spLocks noGrp="1"/>
          </p:cNvSpPr>
          <p:nvPr>
            <p:ph type="body" idx="1"/>
          </p:nvPr>
        </p:nvSpPr>
        <p:spPr>
          <a:xfrm>
            <a:off x="1020677" y="1604383"/>
            <a:ext cx="4313325" cy="3346194"/>
          </a:xfrm>
        </p:spPr>
        <p:txBody>
          <a:bodyPr/>
          <a:lstStyle/>
          <a:p>
            <a:pPr marL="228600" indent="0">
              <a:lnSpc>
                <a:spcPct val="150000"/>
              </a:lnSpc>
            </a:pPr>
            <a:r>
              <a:rPr lang="en-US" sz="1800"/>
              <a:t>1. </a:t>
            </a:r>
            <a:r>
              <a:rPr lang="en-US" b="1"/>
              <a:t>CheckNumOfColumns</a:t>
            </a:r>
          </a:p>
          <a:p>
            <a:pPr marL="514350" indent="-285750">
              <a:lnSpc>
                <a:spcPct val="150000"/>
              </a:lnSpc>
              <a:buChar char="•"/>
            </a:pPr>
            <a:r>
              <a:rPr lang="en-US" sz="1800"/>
              <a:t>An additional column was added to the original file.</a:t>
            </a:r>
          </a:p>
          <a:p>
            <a:pPr marL="514350" indent="-285750">
              <a:lnSpc>
                <a:spcPct val="150000"/>
              </a:lnSpc>
              <a:buChar char="•"/>
            </a:pPr>
            <a:r>
              <a:rPr lang="en-US" sz="1800"/>
              <a:t>As it does not match the expected number of columns, an error message is generated, and the file will be rejected.</a:t>
            </a:r>
          </a:p>
        </p:txBody>
      </p:sp>
      <p:pic>
        <p:nvPicPr>
          <p:cNvPr id="10" name="Picture 10">
            <a:extLst>
              <a:ext uri="{FF2B5EF4-FFF2-40B4-BE49-F238E27FC236}">
                <a16:creationId xmlns:a16="http://schemas.microsoft.com/office/drawing/2014/main" id="{ADA7275F-6D96-41C8-8317-6832CCB2A700}"/>
              </a:ext>
            </a:extLst>
          </p:cNvPr>
          <p:cNvPicPr>
            <a:picLocks noChangeAspect="1"/>
          </p:cNvPicPr>
          <p:nvPr/>
        </p:nvPicPr>
        <p:blipFill>
          <a:blip r:embed="rId2"/>
          <a:stretch>
            <a:fillRect/>
          </a:stretch>
        </p:blipFill>
        <p:spPr>
          <a:xfrm>
            <a:off x="7129749" y="2171697"/>
            <a:ext cx="3762260" cy="650919"/>
          </a:xfrm>
          <a:prstGeom prst="rect">
            <a:avLst/>
          </a:prstGeom>
        </p:spPr>
      </p:pic>
      <p:sp>
        <p:nvSpPr>
          <p:cNvPr id="12" name="Rectangle 11">
            <a:extLst>
              <a:ext uri="{FF2B5EF4-FFF2-40B4-BE49-F238E27FC236}">
                <a16:creationId xmlns:a16="http://schemas.microsoft.com/office/drawing/2014/main" id="{A48C59AC-59EB-42D5-B878-ED5DD64C3F34}"/>
              </a:ext>
            </a:extLst>
          </p:cNvPr>
          <p:cNvSpPr/>
          <p:nvPr/>
        </p:nvSpPr>
        <p:spPr>
          <a:xfrm>
            <a:off x="9911789" y="2125515"/>
            <a:ext cx="918072" cy="422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5" descr="Table&#10;&#10;Description automatically generated">
            <a:extLst>
              <a:ext uri="{FF2B5EF4-FFF2-40B4-BE49-F238E27FC236}">
                <a16:creationId xmlns:a16="http://schemas.microsoft.com/office/drawing/2014/main" id="{EEC3C267-6779-45B8-8404-AD781275301E}"/>
              </a:ext>
            </a:extLst>
          </p:cNvPr>
          <p:cNvPicPr>
            <a:picLocks noChangeAspect="1"/>
          </p:cNvPicPr>
          <p:nvPr/>
        </p:nvPicPr>
        <p:blipFill>
          <a:blip r:embed="rId3"/>
          <a:stretch>
            <a:fillRect/>
          </a:stretch>
        </p:blipFill>
        <p:spPr>
          <a:xfrm>
            <a:off x="5449677" y="3359892"/>
            <a:ext cx="6286959" cy="2213060"/>
          </a:xfrm>
          <a:prstGeom prst="rect">
            <a:avLst/>
          </a:prstGeom>
        </p:spPr>
      </p:pic>
      <p:sp>
        <p:nvSpPr>
          <p:cNvPr id="16" name="Rectangle 15">
            <a:extLst>
              <a:ext uri="{FF2B5EF4-FFF2-40B4-BE49-F238E27FC236}">
                <a16:creationId xmlns:a16="http://schemas.microsoft.com/office/drawing/2014/main" id="{6BA32774-8681-4438-814F-6E2D87D31359}"/>
              </a:ext>
            </a:extLst>
          </p:cNvPr>
          <p:cNvSpPr/>
          <p:nvPr/>
        </p:nvSpPr>
        <p:spPr>
          <a:xfrm>
            <a:off x="5957257" y="3363701"/>
            <a:ext cx="963975" cy="211158"/>
          </a:xfrm>
          <a:prstGeom prst="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504238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950B97-1005-4512-B9D3-EB56B4CBF1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49</a:t>
            </a:fld>
            <a:endParaRPr lang="fr-FR"/>
          </a:p>
        </p:txBody>
      </p:sp>
      <p:sp>
        <p:nvSpPr>
          <p:cNvPr id="5" name="Title 4">
            <a:extLst>
              <a:ext uri="{FF2B5EF4-FFF2-40B4-BE49-F238E27FC236}">
                <a16:creationId xmlns:a16="http://schemas.microsoft.com/office/drawing/2014/main" id="{B4733F04-964A-421B-87DB-EA75A57778B4}"/>
              </a:ext>
            </a:extLst>
          </p:cNvPr>
          <p:cNvSpPr>
            <a:spLocks noGrp="1"/>
          </p:cNvSpPr>
          <p:nvPr>
            <p:ph type="title"/>
          </p:nvPr>
        </p:nvSpPr>
        <p:spPr/>
        <p:txBody>
          <a:bodyPr/>
          <a:lstStyle/>
          <a:p>
            <a:r>
              <a:rPr lang="en-US" sz="4000" b="1">
                <a:solidFill>
                  <a:schemeClr val="dk2"/>
                </a:solidFill>
              </a:rPr>
              <a:t>Technical Controls – At Row Level</a:t>
            </a:r>
            <a:endParaRPr lang="en-US" sz="4000">
              <a:solidFill>
                <a:schemeClr val="dk2"/>
              </a:solidFill>
            </a:endParaRPr>
          </a:p>
          <a:p>
            <a:endParaRPr lang="en-US" sz="4000" b="1">
              <a:solidFill>
                <a:schemeClr val="dk2"/>
              </a:solidFill>
            </a:endParaRPr>
          </a:p>
        </p:txBody>
      </p:sp>
      <p:sp>
        <p:nvSpPr>
          <p:cNvPr id="6" name="Text Placeholder 2">
            <a:extLst>
              <a:ext uri="{FF2B5EF4-FFF2-40B4-BE49-F238E27FC236}">
                <a16:creationId xmlns:a16="http://schemas.microsoft.com/office/drawing/2014/main" id="{F13DA970-0E91-4E0B-B4A4-3D7C589DD5B6}"/>
              </a:ext>
            </a:extLst>
          </p:cNvPr>
          <p:cNvSpPr>
            <a:spLocks noGrp="1"/>
          </p:cNvSpPr>
          <p:nvPr>
            <p:ph type="body" idx="1"/>
          </p:nvPr>
        </p:nvSpPr>
        <p:spPr>
          <a:xfrm>
            <a:off x="1020677" y="1604383"/>
            <a:ext cx="4313325" cy="3346194"/>
          </a:xfrm>
        </p:spPr>
        <p:txBody>
          <a:bodyPr/>
          <a:lstStyle/>
          <a:p>
            <a:pPr marL="228600" indent="0">
              <a:lnSpc>
                <a:spcPct val="150000"/>
              </a:lnSpc>
            </a:pPr>
            <a:r>
              <a:rPr lang="en-US" sz="1800"/>
              <a:t>2. </a:t>
            </a:r>
            <a:r>
              <a:rPr lang="en-US" b="1"/>
              <a:t>CheckMandatory</a:t>
            </a:r>
          </a:p>
          <a:p>
            <a:pPr marL="514350" indent="-285750">
              <a:lnSpc>
                <a:spcPct val="150000"/>
              </a:lnSpc>
              <a:buChar char="•"/>
            </a:pPr>
            <a:r>
              <a:rPr lang="en-US" sz="1800"/>
              <a:t>If the field is mandatory, it's value cannot be NULL.</a:t>
            </a:r>
          </a:p>
          <a:p>
            <a:pPr marL="514350" indent="-285750">
              <a:lnSpc>
                <a:spcPct val="150000"/>
              </a:lnSpc>
              <a:buChar char="•"/>
            </a:pPr>
            <a:r>
              <a:rPr lang="en-US" sz="1800"/>
              <a:t>As it does not match the expected requirement, an error message is generated, and the file will be rejected.</a:t>
            </a:r>
          </a:p>
        </p:txBody>
      </p:sp>
      <p:pic>
        <p:nvPicPr>
          <p:cNvPr id="2" name="Picture 2" descr="Graphical user interface, text, table&#10;&#10;Description automatically generated">
            <a:extLst>
              <a:ext uri="{FF2B5EF4-FFF2-40B4-BE49-F238E27FC236}">
                <a16:creationId xmlns:a16="http://schemas.microsoft.com/office/drawing/2014/main" id="{B59CE8B9-8006-49B6-BBED-89C3211A9572}"/>
              </a:ext>
            </a:extLst>
          </p:cNvPr>
          <p:cNvPicPr>
            <a:picLocks noChangeAspect="1"/>
          </p:cNvPicPr>
          <p:nvPr/>
        </p:nvPicPr>
        <p:blipFill>
          <a:blip r:embed="rId2"/>
          <a:stretch>
            <a:fillRect/>
          </a:stretch>
        </p:blipFill>
        <p:spPr>
          <a:xfrm>
            <a:off x="5475817" y="3386361"/>
            <a:ext cx="6182783" cy="762613"/>
          </a:xfrm>
          <a:prstGeom prst="rect">
            <a:avLst/>
          </a:prstGeom>
        </p:spPr>
      </p:pic>
      <p:pic>
        <p:nvPicPr>
          <p:cNvPr id="3" name="Picture 6" descr="Graphical user interface, table&#10;&#10;Description automatically generated">
            <a:extLst>
              <a:ext uri="{FF2B5EF4-FFF2-40B4-BE49-F238E27FC236}">
                <a16:creationId xmlns:a16="http://schemas.microsoft.com/office/drawing/2014/main" id="{814A0704-E0D6-4F6A-974E-41E861B26256}"/>
              </a:ext>
            </a:extLst>
          </p:cNvPr>
          <p:cNvPicPr>
            <a:picLocks noChangeAspect="1"/>
          </p:cNvPicPr>
          <p:nvPr/>
        </p:nvPicPr>
        <p:blipFill>
          <a:blip r:embed="rId3"/>
          <a:stretch>
            <a:fillRect/>
          </a:stretch>
        </p:blipFill>
        <p:spPr>
          <a:xfrm>
            <a:off x="5475817" y="1880130"/>
            <a:ext cx="6182783" cy="854073"/>
          </a:xfrm>
          <a:prstGeom prst="rect">
            <a:avLst/>
          </a:prstGeom>
        </p:spPr>
      </p:pic>
      <p:sp>
        <p:nvSpPr>
          <p:cNvPr id="12" name="Rectangle 11">
            <a:extLst>
              <a:ext uri="{FF2B5EF4-FFF2-40B4-BE49-F238E27FC236}">
                <a16:creationId xmlns:a16="http://schemas.microsoft.com/office/drawing/2014/main" id="{A48C59AC-59EB-42D5-B878-ED5DD64C3F34}"/>
              </a:ext>
            </a:extLst>
          </p:cNvPr>
          <p:cNvSpPr/>
          <p:nvPr/>
        </p:nvSpPr>
        <p:spPr>
          <a:xfrm>
            <a:off x="7858621" y="2474766"/>
            <a:ext cx="494739" cy="2529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9A9CC7-1DA9-4FFF-943C-6D27BFF98AB6}"/>
              </a:ext>
            </a:extLst>
          </p:cNvPr>
          <p:cNvSpPr/>
          <p:nvPr/>
        </p:nvSpPr>
        <p:spPr>
          <a:xfrm>
            <a:off x="10070537" y="2252515"/>
            <a:ext cx="568822" cy="295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5003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a:t>
            </a:fld>
            <a:endParaRPr lang="fr-FR"/>
          </a:p>
        </p:txBody>
      </p:sp>
      <p:sp>
        <p:nvSpPr>
          <p:cNvPr id="4" name="Title 3">
            <a:extLst>
              <a:ext uri="{FF2B5EF4-FFF2-40B4-BE49-F238E27FC236}">
                <a16:creationId xmlns:a16="http://schemas.microsoft.com/office/drawing/2014/main" id="{C66B6DFE-A436-4F64-AE34-B850205CAB37}"/>
              </a:ext>
            </a:extLst>
          </p:cNvPr>
          <p:cNvSpPr>
            <a:spLocks noGrp="1"/>
          </p:cNvSpPr>
          <p:nvPr>
            <p:ph type="title"/>
          </p:nvPr>
        </p:nvSpPr>
        <p:spPr>
          <a:xfrm>
            <a:off x="960792" y="390719"/>
            <a:ext cx="10270415" cy="865426"/>
          </a:xfrm>
        </p:spPr>
        <p:txBody>
          <a:bodyPr/>
          <a:lstStyle/>
          <a:p>
            <a:r>
              <a:rPr lang="fr-FR" sz="4000" b="1">
                <a:solidFill>
                  <a:schemeClr val="dk2"/>
                </a:solidFill>
              </a:rPr>
              <a:t>ETL Scenario</a:t>
            </a:r>
            <a:endParaRPr lang="en-US" sz="4000" b="1">
              <a:solidFill>
                <a:schemeClr val="dk2"/>
              </a:solidFill>
            </a:endParaRPr>
          </a:p>
        </p:txBody>
      </p:sp>
      <p:pic>
        <p:nvPicPr>
          <p:cNvPr id="7" name="Picture 7" descr="Diagram&#10;&#10;Description automatically generated">
            <a:extLst>
              <a:ext uri="{FF2B5EF4-FFF2-40B4-BE49-F238E27FC236}">
                <a16:creationId xmlns:a16="http://schemas.microsoft.com/office/drawing/2014/main" id="{96EF6315-23FA-4108-99FB-5E8E56F108B7}"/>
              </a:ext>
            </a:extLst>
          </p:cNvPr>
          <p:cNvPicPr>
            <a:picLocks noChangeAspect="1"/>
          </p:cNvPicPr>
          <p:nvPr/>
        </p:nvPicPr>
        <p:blipFill>
          <a:blip r:embed="rId3"/>
          <a:stretch>
            <a:fillRect/>
          </a:stretch>
        </p:blipFill>
        <p:spPr>
          <a:xfrm>
            <a:off x="932762" y="999456"/>
            <a:ext cx="10399922" cy="5198776"/>
          </a:xfrm>
          <a:prstGeom prst="rect">
            <a:avLst/>
          </a:prstGeom>
        </p:spPr>
      </p:pic>
      <p:sp>
        <p:nvSpPr>
          <p:cNvPr id="3" name="TextBox 2">
            <a:extLst>
              <a:ext uri="{FF2B5EF4-FFF2-40B4-BE49-F238E27FC236}">
                <a16:creationId xmlns:a16="http://schemas.microsoft.com/office/drawing/2014/main" id="{E5BC833C-AC11-4605-82D5-365D41478552}"/>
              </a:ext>
            </a:extLst>
          </p:cNvPr>
          <p:cNvSpPr txBox="1"/>
          <p:nvPr/>
        </p:nvSpPr>
        <p:spPr>
          <a:xfrm>
            <a:off x="9963150" y="5503719"/>
            <a:ext cx="10806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IPSEN</a:t>
            </a:r>
          </a:p>
        </p:txBody>
      </p:sp>
    </p:spTree>
    <p:extLst>
      <p:ext uri="{BB962C8B-B14F-4D97-AF65-F5344CB8AC3E}">
        <p14:creationId xmlns:p14="http://schemas.microsoft.com/office/powerpoint/2010/main" val="105396260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2D1AFD-B545-46DA-9D95-4C33ADE37A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50</a:t>
            </a:fld>
            <a:endParaRPr lang="fr-FR"/>
          </a:p>
        </p:txBody>
      </p:sp>
      <p:sp>
        <p:nvSpPr>
          <p:cNvPr id="3" name="Text Placeholder 2">
            <a:extLst>
              <a:ext uri="{FF2B5EF4-FFF2-40B4-BE49-F238E27FC236}">
                <a16:creationId xmlns:a16="http://schemas.microsoft.com/office/drawing/2014/main" id="{161A55D5-4D49-448E-9C72-18D900CAC366}"/>
              </a:ext>
            </a:extLst>
          </p:cNvPr>
          <p:cNvSpPr>
            <a:spLocks noGrp="1"/>
          </p:cNvSpPr>
          <p:nvPr>
            <p:ph type="body" idx="1"/>
          </p:nvPr>
        </p:nvSpPr>
        <p:spPr>
          <a:xfrm>
            <a:off x="960792" y="1367599"/>
            <a:ext cx="8491966" cy="4203390"/>
          </a:xfrm>
        </p:spPr>
        <p:txBody>
          <a:bodyPr/>
          <a:lstStyle/>
          <a:p>
            <a:pPr marL="685800" indent="-457200">
              <a:lnSpc>
                <a:spcPct val="100000"/>
              </a:lnSpc>
              <a:buFont typeface="+mj-lt"/>
              <a:buAutoNum type="arabicPeriod"/>
            </a:pPr>
            <a:r>
              <a:rPr lang="en-US" sz="2400"/>
              <a:t>Upload File to Azure Blob Storage</a:t>
            </a:r>
          </a:p>
          <a:p>
            <a:pPr marL="742950" indent="-514350">
              <a:lnSpc>
                <a:spcPct val="100000"/>
              </a:lnSpc>
              <a:buFont typeface="+mj-lt"/>
              <a:buAutoNum type="arabicPeriod"/>
            </a:pPr>
            <a:r>
              <a:rPr lang="en-US" sz="2400">
                <a:solidFill>
                  <a:schemeClr val="tx1"/>
                </a:solidFill>
              </a:rPr>
              <a:t>Create Working Branch</a:t>
            </a:r>
          </a:p>
          <a:p>
            <a:pPr marL="685800" indent="-457200">
              <a:lnSpc>
                <a:spcPct val="100000"/>
              </a:lnSpc>
              <a:buFont typeface="+mj-lt"/>
              <a:buAutoNum type="arabicPeriod"/>
            </a:pPr>
            <a:r>
              <a:rPr lang="en-US" sz="2400"/>
              <a:t>Create Datasets - (Source, destination)</a:t>
            </a:r>
          </a:p>
          <a:p>
            <a:pPr marL="685800" indent="-457200">
              <a:lnSpc>
                <a:spcPct val="100000"/>
              </a:lnSpc>
              <a:buFont typeface="+mj-lt"/>
              <a:buAutoNum type="arabicPeriod"/>
            </a:pPr>
            <a:r>
              <a:rPr lang="en-US" sz="2400"/>
              <a:t>Create Data Flow - (Technical Transformation of Data)</a:t>
            </a:r>
          </a:p>
          <a:p>
            <a:pPr marL="685800" indent="-457200">
              <a:lnSpc>
                <a:spcPct val="100000"/>
              </a:lnSpc>
              <a:buFont typeface="+mj-lt"/>
              <a:buAutoNum type="arabicPeriod"/>
            </a:pPr>
            <a:r>
              <a:rPr lang="en-US" sz="2400"/>
              <a:t>Create Pipeline &amp; Orchestrate Pipeline</a:t>
            </a:r>
          </a:p>
          <a:p>
            <a:pPr marL="685800" indent="-457200">
              <a:lnSpc>
                <a:spcPct val="100000"/>
              </a:lnSpc>
              <a:buFont typeface="+mj-lt"/>
              <a:buAutoNum type="arabicPeriod"/>
            </a:pPr>
            <a:r>
              <a:rPr lang="en-US" sz="2800" b="1">
                <a:solidFill>
                  <a:schemeClr val="bg2"/>
                </a:solidFill>
              </a:rPr>
              <a:t>Deployment via Azure DevOps</a:t>
            </a:r>
          </a:p>
          <a:p>
            <a:pPr marL="685800" indent="-457200">
              <a:lnSpc>
                <a:spcPct val="100000"/>
              </a:lnSpc>
              <a:buFont typeface="+mj-lt"/>
              <a:buAutoNum type="arabicPeriod"/>
            </a:pPr>
            <a:r>
              <a:rPr lang="en-US" sz="2400"/>
              <a:t>Scheduling</a:t>
            </a:r>
          </a:p>
        </p:txBody>
      </p:sp>
      <p:sp>
        <p:nvSpPr>
          <p:cNvPr id="4" name="Title 3">
            <a:extLst>
              <a:ext uri="{FF2B5EF4-FFF2-40B4-BE49-F238E27FC236}">
                <a16:creationId xmlns:a16="http://schemas.microsoft.com/office/drawing/2014/main" id="{018F79AB-A553-42FF-B6A1-FAF0DBDC929D}"/>
              </a:ext>
            </a:extLst>
          </p:cNvPr>
          <p:cNvSpPr>
            <a:spLocks noGrp="1"/>
          </p:cNvSpPr>
          <p:nvPr>
            <p:ph type="title"/>
          </p:nvPr>
        </p:nvSpPr>
        <p:spPr>
          <a:xfrm>
            <a:off x="960792" y="390719"/>
            <a:ext cx="10281147" cy="976880"/>
          </a:xfrm>
        </p:spPr>
        <p:txBody>
          <a:bodyPr/>
          <a:lstStyle/>
          <a:p>
            <a:r>
              <a:rPr lang="en-US" sz="4000" b="1">
                <a:solidFill>
                  <a:schemeClr val="dk2"/>
                </a:solidFill>
              </a:rPr>
              <a:t>Steps in ADF</a:t>
            </a:r>
          </a:p>
        </p:txBody>
      </p:sp>
      <p:pic>
        <p:nvPicPr>
          <p:cNvPr id="5" name="Picture 2" descr="See the source image">
            <a:extLst>
              <a:ext uri="{FF2B5EF4-FFF2-40B4-BE49-F238E27FC236}">
                <a16:creationId xmlns:a16="http://schemas.microsoft.com/office/drawing/2014/main" id="{57248265-28B1-4822-BB95-84ACCE5AC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4621" y="4407281"/>
            <a:ext cx="2216586" cy="1163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56580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F68151-497E-4539-8C46-68B2D310FD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51</a:t>
            </a:fld>
            <a:endParaRPr lang="fr-FR"/>
          </a:p>
        </p:txBody>
      </p:sp>
      <p:sp>
        <p:nvSpPr>
          <p:cNvPr id="5" name="Title 4">
            <a:extLst>
              <a:ext uri="{FF2B5EF4-FFF2-40B4-BE49-F238E27FC236}">
                <a16:creationId xmlns:a16="http://schemas.microsoft.com/office/drawing/2014/main" id="{FABDB78A-4E4A-4F04-A8D9-E3CE0A49D5E1}"/>
              </a:ext>
            </a:extLst>
          </p:cNvPr>
          <p:cNvSpPr>
            <a:spLocks noGrp="1"/>
          </p:cNvSpPr>
          <p:nvPr>
            <p:ph type="title"/>
          </p:nvPr>
        </p:nvSpPr>
        <p:spPr/>
        <p:txBody>
          <a:bodyPr/>
          <a:lstStyle/>
          <a:p>
            <a:r>
              <a:rPr lang="en-US" sz="4000" b="1">
                <a:solidFill>
                  <a:schemeClr val="dk2"/>
                </a:solidFill>
              </a:rPr>
              <a:t>Deployment</a:t>
            </a:r>
          </a:p>
        </p:txBody>
      </p:sp>
      <p:pic>
        <p:nvPicPr>
          <p:cNvPr id="7" name="Picture 6">
            <a:extLst>
              <a:ext uri="{FF2B5EF4-FFF2-40B4-BE49-F238E27FC236}">
                <a16:creationId xmlns:a16="http://schemas.microsoft.com/office/drawing/2014/main" id="{76CA5926-4DB9-4F5A-8B66-4A784F95DF09}"/>
              </a:ext>
            </a:extLst>
          </p:cNvPr>
          <p:cNvPicPr>
            <a:picLocks noChangeAspect="1"/>
          </p:cNvPicPr>
          <p:nvPr/>
        </p:nvPicPr>
        <p:blipFill rotWithShape="1">
          <a:blip r:embed="rId2"/>
          <a:srcRect l="-1753" r="1456" b="22754"/>
          <a:stretch/>
        </p:blipFill>
        <p:spPr>
          <a:xfrm>
            <a:off x="960792" y="1151556"/>
            <a:ext cx="9976382" cy="3164419"/>
          </a:xfrm>
          <a:prstGeom prst="rect">
            <a:avLst/>
          </a:prstGeom>
        </p:spPr>
      </p:pic>
      <p:sp>
        <p:nvSpPr>
          <p:cNvPr id="8" name="TextBox 7">
            <a:extLst>
              <a:ext uri="{FF2B5EF4-FFF2-40B4-BE49-F238E27FC236}">
                <a16:creationId xmlns:a16="http://schemas.microsoft.com/office/drawing/2014/main" id="{646EA889-9BCB-4424-8D7A-0A11A03AE342}"/>
              </a:ext>
            </a:extLst>
          </p:cNvPr>
          <p:cNvSpPr txBox="1"/>
          <p:nvPr/>
        </p:nvSpPr>
        <p:spPr>
          <a:xfrm>
            <a:off x="2899994" y="4821971"/>
            <a:ext cx="6097978" cy="1299971"/>
          </a:xfrm>
          <a:prstGeom prst="rect">
            <a:avLst/>
          </a:prstGeom>
          <a:noFill/>
        </p:spPr>
        <p:txBody>
          <a:bodyPr wrap="square">
            <a:spAutoFit/>
          </a:bodyPr>
          <a:lstStyle/>
          <a:p>
            <a:pPr marL="228600">
              <a:lnSpc>
                <a:spcPct val="150000"/>
              </a:lnSpc>
              <a:spcBef>
                <a:spcPts val="1000"/>
              </a:spcBef>
              <a:buClr>
                <a:schemeClr val="dk1"/>
              </a:buClr>
              <a:buSzPts val="2000"/>
            </a:pPr>
            <a:r>
              <a:rPr lang="en-US" sz="1800">
                <a:solidFill>
                  <a:schemeClr val="dk1"/>
                </a:solidFill>
                <a:latin typeface="Quattrocento Sans"/>
                <a:sym typeface="Quattrocento Sans"/>
              </a:rPr>
              <a:t>To create a new release, click on </a:t>
            </a:r>
            <a:r>
              <a:rPr lang="en-US" sz="1800" b="1">
                <a:solidFill>
                  <a:schemeClr val="dk1"/>
                </a:solidFill>
                <a:latin typeface="Quattrocento Sans"/>
                <a:sym typeface="Quattrocento Sans"/>
              </a:rPr>
              <a:t>Create Release. </a:t>
            </a:r>
            <a:r>
              <a:rPr lang="en-US" sz="1800">
                <a:solidFill>
                  <a:schemeClr val="dk1"/>
                </a:solidFill>
                <a:latin typeface="Quattrocento Sans"/>
                <a:sym typeface="Quattrocento Sans"/>
              </a:rPr>
              <a:t>This will provide the configuration to choose which environment is needed for the new release.</a:t>
            </a:r>
            <a:endParaRPr lang="en-US" sz="1800" b="1">
              <a:solidFill>
                <a:schemeClr val="dk1"/>
              </a:solidFill>
              <a:latin typeface="Quattrocento Sans"/>
              <a:sym typeface="Quattrocento Sans"/>
            </a:endParaRPr>
          </a:p>
        </p:txBody>
      </p:sp>
      <p:sp>
        <p:nvSpPr>
          <p:cNvPr id="9" name="Rectangle 8">
            <a:extLst>
              <a:ext uri="{FF2B5EF4-FFF2-40B4-BE49-F238E27FC236}">
                <a16:creationId xmlns:a16="http://schemas.microsoft.com/office/drawing/2014/main" id="{F1B7EECB-127B-46E7-B21B-10E332074608}"/>
              </a:ext>
            </a:extLst>
          </p:cNvPr>
          <p:cNvSpPr/>
          <p:nvPr/>
        </p:nvSpPr>
        <p:spPr>
          <a:xfrm>
            <a:off x="9927770" y="1650670"/>
            <a:ext cx="783773" cy="2137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AB88E449-6C20-4412-A310-7E426D57AB13}"/>
              </a:ext>
            </a:extLst>
          </p:cNvPr>
          <p:cNvCxnSpPr>
            <a:cxnSpLocks/>
            <a:stCxn id="9" idx="2"/>
            <a:endCxn id="8" idx="0"/>
          </p:cNvCxnSpPr>
          <p:nvPr/>
        </p:nvCxnSpPr>
        <p:spPr>
          <a:xfrm rot="5400000">
            <a:off x="6655548" y="1157861"/>
            <a:ext cx="2957545" cy="437067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9825C0C-1A46-440A-AC9E-1B7EAA242023}"/>
              </a:ext>
            </a:extLst>
          </p:cNvPr>
          <p:cNvSpPr/>
          <p:nvPr/>
        </p:nvSpPr>
        <p:spPr>
          <a:xfrm>
            <a:off x="1403511" y="1589960"/>
            <a:ext cx="1291120" cy="143838"/>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79CEC8-82F0-4621-AC28-5AE8577363BA}"/>
              </a:ext>
            </a:extLst>
          </p:cNvPr>
          <p:cNvSpPr/>
          <p:nvPr/>
        </p:nvSpPr>
        <p:spPr>
          <a:xfrm>
            <a:off x="2959369" y="1245225"/>
            <a:ext cx="1291120" cy="143838"/>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14276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E6A0A6-0C1D-4BE2-BD16-1E28CD012E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52</a:t>
            </a:fld>
            <a:endParaRPr lang="fr-FR"/>
          </a:p>
        </p:txBody>
      </p:sp>
      <p:sp>
        <p:nvSpPr>
          <p:cNvPr id="5" name="Title 4">
            <a:extLst>
              <a:ext uri="{FF2B5EF4-FFF2-40B4-BE49-F238E27FC236}">
                <a16:creationId xmlns:a16="http://schemas.microsoft.com/office/drawing/2014/main" id="{991628CA-7370-4EB4-9F56-BD317BB3840F}"/>
              </a:ext>
            </a:extLst>
          </p:cNvPr>
          <p:cNvSpPr>
            <a:spLocks noGrp="1"/>
          </p:cNvSpPr>
          <p:nvPr>
            <p:ph type="title"/>
          </p:nvPr>
        </p:nvSpPr>
        <p:spPr/>
        <p:txBody>
          <a:bodyPr/>
          <a:lstStyle/>
          <a:p>
            <a:r>
              <a:rPr lang="en-US" sz="4000" b="1">
                <a:solidFill>
                  <a:schemeClr val="dk2"/>
                </a:solidFill>
              </a:rPr>
              <a:t>Release</a:t>
            </a:r>
          </a:p>
        </p:txBody>
      </p:sp>
      <p:sp>
        <p:nvSpPr>
          <p:cNvPr id="12" name="TextBox 11">
            <a:extLst>
              <a:ext uri="{FF2B5EF4-FFF2-40B4-BE49-F238E27FC236}">
                <a16:creationId xmlns:a16="http://schemas.microsoft.com/office/drawing/2014/main" id="{E7F98B88-D2C7-4F88-9F2C-39613893D4D4}"/>
              </a:ext>
            </a:extLst>
          </p:cNvPr>
          <p:cNvSpPr txBox="1"/>
          <p:nvPr/>
        </p:nvSpPr>
        <p:spPr>
          <a:xfrm>
            <a:off x="8947025" y="1757716"/>
            <a:ext cx="3092825" cy="1299971"/>
          </a:xfrm>
          <a:prstGeom prst="rect">
            <a:avLst/>
          </a:prstGeom>
          <a:noFill/>
        </p:spPr>
        <p:txBody>
          <a:bodyPr wrap="square">
            <a:spAutoFit/>
          </a:bodyPr>
          <a:lstStyle/>
          <a:p>
            <a:pPr marL="228600">
              <a:lnSpc>
                <a:spcPct val="150000"/>
              </a:lnSpc>
              <a:spcBef>
                <a:spcPts val="1000"/>
              </a:spcBef>
              <a:buClr>
                <a:schemeClr val="dk1"/>
              </a:buClr>
              <a:buSzPts val="2000"/>
            </a:pPr>
            <a:r>
              <a:rPr lang="en-US" sz="1800">
                <a:solidFill>
                  <a:schemeClr val="dk1"/>
                </a:solidFill>
                <a:latin typeface="Quattrocento Sans"/>
                <a:sym typeface="Quattrocento Sans"/>
              </a:rPr>
              <a:t>The release is successfully deployed in the QUAL environment.</a:t>
            </a:r>
          </a:p>
        </p:txBody>
      </p:sp>
      <p:grpSp>
        <p:nvGrpSpPr>
          <p:cNvPr id="6" name="Group 5">
            <a:extLst>
              <a:ext uri="{FF2B5EF4-FFF2-40B4-BE49-F238E27FC236}">
                <a16:creationId xmlns:a16="http://schemas.microsoft.com/office/drawing/2014/main" id="{E0EEA6E0-3563-4506-AE92-04E5A6C8A9A5}"/>
              </a:ext>
            </a:extLst>
          </p:cNvPr>
          <p:cNvGrpSpPr/>
          <p:nvPr/>
        </p:nvGrpSpPr>
        <p:grpSpPr>
          <a:xfrm>
            <a:off x="883087" y="973348"/>
            <a:ext cx="8063938" cy="5103734"/>
            <a:chOff x="960792" y="922548"/>
            <a:chExt cx="8063938" cy="5103734"/>
          </a:xfrm>
        </p:grpSpPr>
        <p:grpSp>
          <p:nvGrpSpPr>
            <p:cNvPr id="2" name="Group 1">
              <a:extLst>
                <a:ext uri="{FF2B5EF4-FFF2-40B4-BE49-F238E27FC236}">
                  <a16:creationId xmlns:a16="http://schemas.microsoft.com/office/drawing/2014/main" id="{B36DD548-B120-4ADA-AA1E-E69548BE28ED}"/>
                </a:ext>
              </a:extLst>
            </p:cNvPr>
            <p:cNvGrpSpPr/>
            <p:nvPr/>
          </p:nvGrpSpPr>
          <p:grpSpPr>
            <a:xfrm>
              <a:off x="960792" y="922548"/>
              <a:ext cx="7247906" cy="5103734"/>
              <a:chOff x="960792" y="922548"/>
              <a:chExt cx="7247906" cy="5103734"/>
            </a:xfrm>
          </p:grpSpPr>
          <p:pic>
            <p:nvPicPr>
              <p:cNvPr id="7" name="Picture 6">
                <a:extLst>
                  <a:ext uri="{FF2B5EF4-FFF2-40B4-BE49-F238E27FC236}">
                    <a16:creationId xmlns:a16="http://schemas.microsoft.com/office/drawing/2014/main" id="{4886EF3A-A652-447E-90DD-A8EB346F67D4}"/>
                  </a:ext>
                </a:extLst>
              </p:cNvPr>
              <p:cNvPicPr>
                <a:picLocks noChangeAspect="1"/>
              </p:cNvPicPr>
              <p:nvPr/>
            </p:nvPicPr>
            <p:blipFill>
              <a:blip r:embed="rId2"/>
              <a:stretch>
                <a:fillRect/>
              </a:stretch>
            </p:blipFill>
            <p:spPr>
              <a:xfrm>
                <a:off x="960792" y="922548"/>
                <a:ext cx="7247906" cy="5103734"/>
              </a:xfrm>
              <a:prstGeom prst="rect">
                <a:avLst/>
              </a:prstGeom>
            </p:spPr>
          </p:pic>
          <p:sp>
            <p:nvSpPr>
              <p:cNvPr id="8" name="Rectangle 7">
                <a:extLst>
                  <a:ext uri="{FF2B5EF4-FFF2-40B4-BE49-F238E27FC236}">
                    <a16:creationId xmlns:a16="http://schemas.microsoft.com/office/drawing/2014/main" id="{574DD70D-D9F3-4DE3-8A08-015FC5A4BF2B}"/>
                  </a:ext>
                </a:extLst>
              </p:cNvPr>
              <p:cNvSpPr/>
              <p:nvPr/>
            </p:nvSpPr>
            <p:spPr>
              <a:xfrm>
                <a:off x="1308509" y="1389063"/>
                <a:ext cx="1291120" cy="143838"/>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B1E31E1-00A1-4D34-9B06-98C3404D8D3B}"/>
                  </a:ext>
                </a:extLst>
              </p:cNvPr>
              <p:cNvSpPr/>
              <p:nvPr/>
            </p:nvSpPr>
            <p:spPr>
              <a:xfrm>
                <a:off x="2957200" y="1018949"/>
                <a:ext cx="1291120" cy="143838"/>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870667A8-ED60-4699-B95A-55F99FA6051D}"/>
                </a:ext>
              </a:extLst>
            </p:cNvPr>
            <p:cNvSpPr/>
            <p:nvPr/>
          </p:nvSpPr>
          <p:spPr>
            <a:xfrm>
              <a:off x="5586049" y="2775037"/>
              <a:ext cx="1619822" cy="10813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onnector: Elbow 10">
              <a:extLst>
                <a:ext uri="{FF2B5EF4-FFF2-40B4-BE49-F238E27FC236}">
                  <a16:creationId xmlns:a16="http://schemas.microsoft.com/office/drawing/2014/main" id="{EE2E9354-CC56-49BE-9FCE-C74542D743EF}"/>
                </a:ext>
              </a:extLst>
            </p:cNvPr>
            <p:cNvCxnSpPr>
              <a:cxnSpLocks/>
              <a:stCxn id="10" idx="3"/>
            </p:cNvCxnSpPr>
            <p:nvPr/>
          </p:nvCxnSpPr>
          <p:spPr>
            <a:xfrm flipV="1">
              <a:off x="7205871" y="2206487"/>
              <a:ext cx="1818859" cy="110922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6822171-A1C5-4C86-9FC3-E5F9D028E435}"/>
                </a:ext>
              </a:extLst>
            </p:cNvPr>
            <p:cNvSpPr/>
            <p:nvPr/>
          </p:nvSpPr>
          <p:spPr>
            <a:xfrm>
              <a:off x="3271520" y="3708400"/>
              <a:ext cx="1311702" cy="1635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8965793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2D1AFD-B545-46DA-9D95-4C33ADE37A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53</a:t>
            </a:fld>
            <a:endParaRPr lang="fr-FR"/>
          </a:p>
        </p:txBody>
      </p:sp>
      <p:sp>
        <p:nvSpPr>
          <p:cNvPr id="3" name="Text Placeholder 2">
            <a:extLst>
              <a:ext uri="{FF2B5EF4-FFF2-40B4-BE49-F238E27FC236}">
                <a16:creationId xmlns:a16="http://schemas.microsoft.com/office/drawing/2014/main" id="{161A55D5-4D49-448E-9C72-18D900CAC366}"/>
              </a:ext>
            </a:extLst>
          </p:cNvPr>
          <p:cNvSpPr>
            <a:spLocks noGrp="1"/>
          </p:cNvSpPr>
          <p:nvPr>
            <p:ph type="body" idx="1"/>
          </p:nvPr>
        </p:nvSpPr>
        <p:spPr>
          <a:xfrm>
            <a:off x="960792" y="1367599"/>
            <a:ext cx="8491966" cy="4203390"/>
          </a:xfrm>
        </p:spPr>
        <p:txBody>
          <a:bodyPr/>
          <a:lstStyle/>
          <a:p>
            <a:pPr marL="685800" indent="-457200">
              <a:lnSpc>
                <a:spcPct val="100000"/>
              </a:lnSpc>
              <a:buFont typeface="+mj-lt"/>
              <a:buAutoNum type="arabicPeriod"/>
            </a:pPr>
            <a:r>
              <a:rPr lang="en-US" sz="2400"/>
              <a:t>Upload File to Azure Blob Storage</a:t>
            </a:r>
          </a:p>
          <a:p>
            <a:pPr marL="742950" indent="-514350">
              <a:lnSpc>
                <a:spcPct val="100000"/>
              </a:lnSpc>
              <a:buFont typeface="+mj-lt"/>
              <a:buAutoNum type="arabicPeriod"/>
            </a:pPr>
            <a:r>
              <a:rPr lang="en-US" sz="2400">
                <a:solidFill>
                  <a:schemeClr val="tx1"/>
                </a:solidFill>
              </a:rPr>
              <a:t>Create Working Branch</a:t>
            </a:r>
          </a:p>
          <a:p>
            <a:pPr marL="685800" indent="-457200">
              <a:lnSpc>
                <a:spcPct val="100000"/>
              </a:lnSpc>
              <a:buFont typeface="+mj-lt"/>
              <a:buAutoNum type="arabicPeriod"/>
            </a:pPr>
            <a:r>
              <a:rPr lang="en-US" sz="2400"/>
              <a:t>Create Datasets - (Source, destination)</a:t>
            </a:r>
          </a:p>
          <a:p>
            <a:pPr marL="685800" indent="-457200">
              <a:lnSpc>
                <a:spcPct val="100000"/>
              </a:lnSpc>
              <a:buFont typeface="+mj-lt"/>
              <a:buAutoNum type="arabicPeriod"/>
            </a:pPr>
            <a:r>
              <a:rPr lang="en-US" sz="2400"/>
              <a:t>Create Data Flow - (Technical Transformation of Data)</a:t>
            </a:r>
          </a:p>
          <a:p>
            <a:pPr marL="685800" indent="-457200">
              <a:lnSpc>
                <a:spcPct val="100000"/>
              </a:lnSpc>
              <a:buFont typeface="+mj-lt"/>
              <a:buAutoNum type="arabicPeriod"/>
            </a:pPr>
            <a:r>
              <a:rPr lang="en-US" sz="2400"/>
              <a:t>Create Pipeline &amp; Orchestrate Pipeline</a:t>
            </a:r>
          </a:p>
          <a:p>
            <a:pPr marL="685800" indent="-457200">
              <a:lnSpc>
                <a:spcPct val="100000"/>
              </a:lnSpc>
              <a:buFont typeface="+mj-lt"/>
              <a:buAutoNum type="arabicPeriod"/>
            </a:pPr>
            <a:r>
              <a:rPr lang="en-US" sz="2400"/>
              <a:t>Deployment via Azure DevOps</a:t>
            </a:r>
          </a:p>
          <a:p>
            <a:pPr marL="685800" indent="-457200">
              <a:lnSpc>
                <a:spcPct val="100000"/>
              </a:lnSpc>
              <a:buFont typeface="+mj-lt"/>
              <a:buAutoNum type="arabicPeriod"/>
            </a:pPr>
            <a:r>
              <a:rPr lang="en-US" sz="2800" b="1">
                <a:solidFill>
                  <a:schemeClr val="bg2"/>
                </a:solidFill>
              </a:rPr>
              <a:t>Scheduling</a:t>
            </a:r>
          </a:p>
        </p:txBody>
      </p:sp>
      <p:sp>
        <p:nvSpPr>
          <p:cNvPr id="4" name="Title 3">
            <a:extLst>
              <a:ext uri="{FF2B5EF4-FFF2-40B4-BE49-F238E27FC236}">
                <a16:creationId xmlns:a16="http://schemas.microsoft.com/office/drawing/2014/main" id="{018F79AB-A553-42FF-B6A1-FAF0DBDC929D}"/>
              </a:ext>
            </a:extLst>
          </p:cNvPr>
          <p:cNvSpPr>
            <a:spLocks noGrp="1"/>
          </p:cNvSpPr>
          <p:nvPr>
            <p:ph type="title"/>
          </p:nvPr>
        </p:nvSpPr>
        <p:spPr>
          <a:xfrm>
            <a:off x="960792" y="390719"/>
            <a:ext cx="10281147" cy="976880"/>
          </a:xfrm>
        </p:spPr>
        <p:txBody>
          <a:bodyPr/>
          <a:lstStyle/>
          <a:p>
            <a:r>
              <a:rPr lang="en-US" sz="4000" b="1">
                <a:solidFill>
                  <a:schemeClr val="dk2"/>
                </a:solidFill>
              </a:rPr>
              <a:t>Steps in ADF</a:t>
            </a:r>
          </a:p>
        </p:txBody>
      </p:sp>
      <p:pic>
        <p:nvPicPr>
          <p:cNvPr id="5" name="Picture 2" descr="See the source image">
            <a:extLst>
              <a:ext uri="{FF2B5EF4-FFF2-40B4-BE49-F238E27FC236}">
                <a16:creationId xmlns:a16="http://schemas.microsoft.com/office/drawing/2014/main" id="{57248265-28B1-4822-BB95-84ACCE5AC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4621" y="4407281"/>
            <a:ext cx="2216586" cy="1163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37171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E6A0A6-0C1D-4BE2-BD16-1E28CD012E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54</a:t>
            </a:fld>
            <a:endParaRPr lang="fr-FR"/>
          </a:p>
        </p:txBody>
      </p:sp>
      <p:sp>
        <p:nvSpPr>
          <p:cNvPr id="5" name="Title 4">
            <a:extLst>
              <a:ext uri="{FF2B5EF4-FFF2-40B4-BE49-F238E27FC236}">
                <a16:creationId xmlns:a16="http://schemas.microsoft.com/office/drawing/2014/main" id="{991628CA-7370-4EB4-9F56-BD317BB3840F}"/>
              </a:ext>
            </a:extLst>
          </p:cNvPr>
          <p:cNvSpPr>
            <a:spLocks noGrp="1"/>
          </p:cNvSpPr>
          <p:nvPr>
            <p:ph type="title"/>
          </p:nvPr>
        </p:nvSpPr>
        <p:spPr/>
        <p:txBody>
          <a:bodyPr/>
          <a:lstStyle/>
          <a:p>
            <a:r>
              <a:rPr lang="en-US" sz="4000" b="1">
                <a:solidFill>
                  <a:schemeClr val="dk2"/>
                </a:solidFill>
              </a:rPr>
              <a:t>Scheduling</a:t>
            </a:r>
            <a:br>
              <a:rPr lang="en-US" sz="4000" b="1">
                <a:solidFill>
                  <a:srgbClr val="FF0000"/>
                </a:solidFill>
              </a:rPr>
            </a:br>
            <a:endParaRPr lang="en-US" sz="4000" b="1">
              <a:solidFill>
                <a:schemeClr val="dk2"/>
              </a:solidFill>
            </a:endParaRPr>
          </a:p>
        </p:txBody>
      </p:sp>
      <p:pic>
        <p:nvPicPr>
          <p:cNvPr id="3" name="Picture 5" descr="Graphical user interface, text, application, email&#10;&#10;Description automatically generated">
            <a:extLst>
              <a:ext uri="{FF2B5EF4-FFF2-40B4-BE49-F238E27FC236}">
                <a16:creationId xmlns:a16="http://schemas.microsoft.com/office/drawing/2014/main" id="{B33DEBA9-45B1-4029-9321-ABACC5863368}"/>
              </a:ext>
            </a:extLst>
          </p:cNvPr>
          <p:cNvPicPr>
            <a:picLocks noChangeAspect="1"/>
          </p:cNvPicPr>
          <p:nvPr/>
        </p:nvPicPr>
        <p:blipFill>
          <a:blip r:embed="rId3"/>
          <a:stretch>
            <a:fillRect/>
          </a:stretch>
        </p:blipFill>
        <p:spPr>
          <a:xfrm>
            <a:off x="1337734" y="1626602"/>
            <a:ext cx="9756422" cy="3209685"/>
          </a:xfrm>
          <a:prstGeom prst="rect">
            <a:avLst/>
          </a:prstGeom>
        </p:spPr>
      </p:pic>
    </p:spTree>
    <p:extLst>
      <p:ext uri="{BB962C8B-B14F-4D97-AF65-F5344CB8AC3E}">
        <p14:creationId xmlns:p14="http://schemas.microsoft.com/office/powerpoint/2010/main" val="344575877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E6A0A6-0C1D-4BE2-BD16-1E28CD012E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55</a:t>
            </a:fld>
            <a:endParaRPr lang="fr-FR"/>
          </a:p>
        </p:txBody>
      </p:sp>
      <p:sp>
        <p:nvSpPr>
          <p:cNvPr id="5" name="Title 4">
            <a:extLst>
              <a:ext uri="{FF2B5EF4-FFF2-40B4-BE49-F238E27FC236}">
                <a16:creationId xmlns:a16="http://schemas.microsoft.com/office/drawing/2014/main" id="{991628CA-7370-4EB4-9F56-BD317BB3840F}"/>
              </a:ext>
            </a:extLst>
          </p:cNvPr>
          <p:cNvSpPr>
            <a:spLocks noGrp="1"/>
          </p:cNvSpPr>
          <p:nvPr>
            <p:ph type="title"/>
          </p:nvPr>
        </p:nvSpPr>
        <p:spPr/>
        <p:txBody>
          <a:bodyPr/>
          <a:lstStyle/>
          <a:p>
            <a:r>
              <a:rPr lang="en-US" sz="4000" b="1">
                <a:solidFill>
                  <a:schemeClr val="dk2"/>
                </a:solidFill>
              </a:rPr>
              <a:t>Scheduling</a:t>
            </a:r>
            <a:br>
              <a:rPr lang="en-US" sz="4000" b="1">
                <a:solidFill>
                  <a:srgbClr val="FF0000"/>
                </a:solidFill>
              </a:rPr>
            </a:br>
            <a:endParaRPr lang="en-US" sz="4000" b="1">
              <a:solidFill>
                <a:schemeClr val="dk2"/>
              </a:solidFill>
            </a:endParaRPr>
          </a:p>
        </p:txBody>
      </p:sp>
      <p:pic>
        <p:nvPicPr>
          <p:cNvPr id="2" name="Picture 5" descr="Graphical user interface, text, application, email&#10;&#10;Description automatically generated">
            <a:extLst>
              <a:ext uri="{FF2B5EF4-FFF2-40B4-BE49-F238E27FC236}">
                <a16:creationId xmlns:a16="http://schemas.microsoft.com/office/drawing/2014/main" id="{45EB0B54-0CD1-44C9-AD20-3BC01990C853}"/>
              </a:ext>
            </a:extLst>
          </p:cNvPr>
          <p:cNvPicPr>
            <a:picLocks noChangeAspect="1"/>
          </p:cNvPicPr>
          <p:nvPr/>
        </p:nvPicPr>
        <p:blipFill rotWithShape="1">
          <a:blip r:embed="rId3"/>
          <a:srcRect r="208" b="54866"/>
          <a:stretch/>
        </p:blipFill>
        <p:spPr>
          <a:xfrm>
            <a:off x="2706511" y="1178689"/>
            <a:ext cx="6764884" cy="4515185"/>
          </a:xfrm>
          <a:prstGeom prst="rect">
            <a:avLst/>
          </a:prstGeom>
        </p:spPr>
      </p:pic>
    </p:spTree>
    <p:extLst>
      <p:ext uri="{BB962C8B-B14F-4D97-AF65-F5344CB8AC3E}">
        <p14:creationId xmlns:p14="http://schemas.microsoft.com/office/powerpoint/2010/main" val="11673060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E6A0A6-0C1D-4BE2-BD16-1E28CD012E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56</a:t>
            </a:fld>
            <a:endParaRPr lang="fr-FR"/>
          </a:p>
        </p:txBody>
      </p:sp>
      <p:sp>
        <p:nvSpPr>
          <p:cNvPr id="5" name="Title 4">
            <a:extLst>
              <a:ext uri="{FF2B5EF4-FFF2-40B4-BE49-F238E27FC236}">
                <a16:creationId xmlns:a16="http://schemas.microsoft.com/office/drawing/2014/main" id="{991628CA-7370-4EB4-9F56-BD317BB3840F}"/>
              </a:ext>
            </a:extLst>
          </p:cNvPr>
          <p:cNvSpPr>
            <a:spLocks noGrp="1"/>
          </p:cNvSpPr>
          <p:nvPr>
            <p:ph type="title"/>
          </p:nvPr>
        </p:nvSpPr>
        <p:spPr/>
        <p:txBody>
          <a:bodyPr/>
          <a:lstStyle/>
          <a:p>
            <a:r>
              <a:rPr lang="en-US" sz="4000" b="1">
                <a:solidFill>
                  <a:schemeClr val="dk2"/>
                </a:solidFill>
              </a:rPr>
              <a:t>Scheduling</a:t>
            </a:r>
            <a:br>
              <a:rPr lang="en-US" sz="4000" b="1">
                <a:solidFill>
                  <a:srgbClr val="FF0000"/>
                </a:solidFill>
              </a:rPr>
            </a:br>
            <a:endParaRPr lang="en-US" sz="4000" b="1">
              <a:solidFill>
                <a:schemeClr val="dk2"/>
              </a:solidFill>
            </a:endParaRPr>
          </a:p>
        </p:txBody>
      </p:sp>
      <p:pic>
        <p:nvPicPr>
          <p:cNvPr id="2" name="Picture 5" descr="Graphical user interface, text, application, email&#10;&#10;Description automatically generated">
            <a:extLst>
              <a:ext uri="{FF2B5EF4-FFF2-40B4-BE49-F238E27FC236}">
                <a16:creationId xmlns:a16="http://schemas.microsoft.com/office/drawing/2014/main" id="{45EB0B54-0CD1-44C9-AD20-3BC01990C853}"/>
              </a:ext>
            </a:extLst>
          </p:cNvPr>
          <p:cNvPicPr>
            <a:picLocks noChangeAspect="1"/>
          </p:cNvPicPr>
          <p:nvPr/>
        </p:nvPicPr>
        <p:blipFill rotWithShape="1">
          <a:blip r:embed="rId3"/>
          <a:srcRect t="44147" r="208" b="141"/>
          <a:stretch/>
        </p:blipFill>
        <p:spPr>
          <a:xfrm>
            <a:off x="2777067" y="1136356"/>
            <a:ext cx="5762996" cy="4755001"/>
          </a:xfrm>
          <a:prstGeom prst="rect">
            <a:avLst/>
          </a:prstGeom>
        </p:spPr>
      </p:pic>
    </p:spTree>
    <p:extLst>
      <p:ext uri="{BB962C8B-B14F-4D97-AF65-F5344CB8AC3E}">
        <p14:creationId xmlns:p14="http://schemas.microsoft.com/office/powerpoint/2010/main" val="73887810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E6A0A6-0C1D-4BE2-BD16-1E28CD012E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57</a:t>
            </a:fld>
            <a:endParaRPr lang="fr-FR"/>
          </a:p>
        </p:txBody>
      </p:sp>
      <p:sp>
        <p:nvSpPr>
          <p:cNvPr id="5" name="Title 4">
            <a:extLst>
              <a:ext uri="{FF2B5EF4-FFF2-40B4-BE49-F238E27FC236}">
                <a16:creationId xmlns:a16="http://schemas.microsoft.com/office/drawing/2014/main" id="{991628CA-7370-4EB4-9F56-BD317BB3840F}"/>
              </a:ext>
            </a:extLst>
          </p:cNvPr>
          <p:cNvSpPr>
            <a:spLocks noGrp="1"/>
          </p:cNvSpPr>
          <p:nvPr>
            <p:ph type="title"/>
          </p:nvPr>
        </p:nvSpPr>
        <p:spPr/>
        <p:txBody>
          <a:bodyPr/>
          <a:lstStyle/>
          <a:p>
            <a:r>
              <a:rPr lang="en-US" sz="4000" b="1">
                <a:solidFill>
                  <a:schemeClr val="dk2"/>
                </a:solidFill>
              </a:rPr>
              <a:t>Scheduling</a:t>
            </a:r>
            <a:br>
              <a:rPr lang="en-US" sz="4000" b="1">
                <a:solidFill>
                  <a:srgbClr val="FF0000"/>
                </a:solidFill>
              </a:rPr>
            </a:br>
            <a:endParaRPr lang="en-US" sz="4000" b="1">
              <a:solidFill>
                <a:schemeClr val="dk2"/>
              </a:solidFill>
            </a:endParaRPr>
          </a:p>
        </p:txBody>
      </p:sp>
      <p:pic>
        <p:nvPicPr>
          <p:cNvPr id="6" name="Picture 6" descr="Graphical user interface&#10;&#10;Description automatically generated">
            <a:extLst>
              <a:ext uri="{FF2B5EF4-FFF2-40B4-BE49-F238E27FC236}">
                <a16:creationId xmlns:a16="http://schemas.microsoft.com/office/drawing/2014/main" id="{51C9187B-334B-4E2E-8C04-08FDD04903A0}"/>
              </a:ext>
            </a:extLst>
          </p:cNvPr>
          <p:cNvPicPr>
            <a:picLocks noChangeAspect="1"/>
          </p:cNvPicPr>
          <p:nvPr/>
        </p:nvPicPr>
        <p:blipFill rotWithShape="1">
          <a:blip r:embed="rId3"/>
          <a:srcRect r="26185" b="395"/>
          <a:stretch/>
        </p:blipFill>
        <p:spPr>
          <a:xfrm>
            <a:off x="1041401" y="1292343"/>
            <a:ext cx="10689975" cy="4329769"/>
          </a:xfrm>
          <a:prstGeom prst="rect">
            <a:avLst/>
          </a:prstGeom>
        </p:spPr>
      </p:pic>
    </p:spTree>
    <p:extLst>
      <p:ext uri="{BB962C8B-B14F-4D97-AF65-F5344CB8AC3E}">
        <p14:creationId xmlns:p14="http://schemas.microsoft.com/office/powerpoint/2010/main" val="242851630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8A447-1FD0-4FCD-A4FA-7ADF317AEE89}"/>
              </a:ext>
            </a:extLst>
          </p:cNvPr>
          <p:cNvSpPr>
            <a:spLocks noGrp="1"/>
          </p:cNvSpPr>
          <p:nvPr>
            <p:ph type="title"/>
          </p:nvPr>
        </p:nvSpPr>
        <p:spPr>
          <a:xfrm>
            <a:off x="1585442" y="2972503"/>
            <a:ext cx="9302406" cy="1331844"/>
          </a:xfrm>
        </p:spPr>
        <p:txBody>
          <a:bodyPr/>
          <a:lstStyle/>
          <a:p>
            <a:r>
              <a:rPr lang="en-US"/>
              <a:t>Reporting In Power BI</a:t>
            </a:r>
          </a:p>
        </p:txBody>
      </p:sp>
    </p:spTree>
    <p:extLst>
      <p:ext uri="{BB962C8B-B14F-4D97-AF65-F5344CB8AC3E}">
        <p14:creationId xmlns:p14="http://schemas.microsoft.com/office/powerpoint/2010/main" val="167857794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E6A0A6-0C1D-4BE2-BD16-1E28CD012E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59</a:t>
            </a:fld>
            <a:endParaRPr lang="fr-FR"/>
          </a:p>
        </p:txBody>
      </p:sp>
      <p:sp>
        <p:nvSpPr>
          <p:cNvPr id="5" name="Title 4">
            <a:extLst>
              <a:ext uri="{FF2B5EF4-FFF2-40B4-BE49-F238E27FC236}">
                <a16:creationId xmlns:a16="http://schemas.microsoft.com/office/drawing/2014/main" id="{991628CA-7370-4EB4-9F56-BD317BB3840F}"/>
              </a:ext>
            </a:extLst>
          </p:cNvPr>
          <p:cNvSpPr>
            <a:spLocks noGrp="1"/>
          </p:cNvSpPr>
          <p:nvPr>
            <p:ph type="title"/>
          </p:nvPr>
        </p:nvSpPr>
        <p:spPr/>
        <p:txBody>
          <a:bodyPr/>
          <a:lstStyle/>
          <a:p>
            <a:r>
              <a:rPr lang="en-US" sz="4000" b="1">
                <a:solidFill>
                  <a:schemeClr val="dk2"/>
                </a:solidFill>
              </a:rPr>
              <a:t>Power BI &amp; Azure</a:t>
            </a:r>
            <a:br>
              <a:rPr lang="en-US" sz="4000" b="1">
                <a:solidFill>
                  <a:srgbClr val="FF0000"/>
                </a:solidFill>
              </a:rPr>
            </a:br>
            <a:endParaRPr lang="en-US" sz="4000" b="1">
              <a:solidFill>
                <a:schemeClr val="dk2"/>
              </a:solidFill>
            </a:endParaRPr>
          </a:p>
        </p:txBody>
      </p:sp>
      <p:pic>
        <p:nvPicPr>
          <p:cNvPr id="9" name="Picture 2" descr="See the source image">
            <a:extLst>
              <a:ext uri="{FF2B5EF4-FFF2-40B4-BE49-F238E27FC236}">
                <a16:creationId xmlns:a16="http://schemas.microsoft.com/office/drawing/2014/main" id="{854124FB-5C88-458E-A217-7A6F1BA24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301" y="1698371"/>
            <a:ext cx="2216586" cy="11637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B00DD7E9-E251-48DA-86B2-279344C6E677}"/>
              </a:ext>
            </a:extLst>
          </p:cNvPr>
          <p:cNvCxnSpPr>
            <a:cxnSpLocks/>
          </p:cNvCxnSpPr>
          <p:nvPr/>
        </p:nvCxnSpPr>
        <p:spPr>
          <a:xfrm flipV="1">
            <a:off x="2684749" y="2416389"/>
            <a:ext cx="691985" cy="2"/>
          </a:xfrm>
          <a:prstGeom prst="straightConnector1">
            <a:avLst/>
          </a:prstGeom>
          <a:ln w="28575">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1DB0A92-3760-4243-B66E-83A6620A7EA9}"/>
              </a:ext>
            </a:extLst>
          </p:cNvPr>
          <p:cNvSpPr txBox="1"/>
          <p:nvPr/>
        </p:nvSpPr>
        <p:spPr>
          <a:xfrm>
            <a:off x="1268730" y="3051810"/>
            <a:ext cx="1600200" cy="523220"/>
          </a:xfrm>
          <a:prstGeom prst="rect">
            <a:avLst/>
          </a:prstGeom>
          <a:noFill/>
        </p:spPr>
        <p:txBody>
          <a:bodyPr wrap="square" rtlCol="0">
            <a:spAutoFit/>
          </a:bodyPr>
          <a:lstStyle/>
          <a:p>
            <a:r>
              <a:rPr lang="en-US" b="1"/>
              <a:t>Scheduling DONE</a:t>
            </a:r>
          </a:p>
        </p:txBody>
      </p:sp>
      <p:pic>
        <p:nvPicPr>
          <p:cNvPr id="1028" name="Picture 4" descr="See the source image">
            <a:extLst>
              <a:ext uri="{FF2B5EF4-FFF2-40B4-BE49-F238E27FC236}">
                <a16:creationId xmlns:a16="http://schemas.microsoft.com/office/drawing/2014/main" id="{B62912FC-8BF6-478E-8019-55D51EBE2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8559" y="1592491"/>
            <a:ext cx="1272540" cy="127254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3323F62-3433-464B-9A22-90DBC85B1F36}"/>
              </a:ext>
            </a:extLst>
          </p:cNvPr>
          <p:cNvSpPr txBox="1"/>
          <p:nvPr/>
        </p:nvSpPr>
        <p:spPr>
          <a:xfrm>
            <a:off x="3499036" y="3051810"/>
            <a:ext cx="1600200" cy="523220"/>
          </a:xfrm>
          <a:prstGeom prst="rect">
            <a:avLst/>
          </a:prstGeom>
          <a:noFill/>
        </p:spPr>
        <p:txBody>
          <a:bodyPr wrap="square" rtlCol="0">
            <a:spAutoFit/>
          </a:bodyPr>
          <a:lstStyle/>
          <a:p>
            <a:r>
              <a:rPr lang="en-US" b="1"/>
              <a:t>Data Updated in SSMS Tool</a:t>
            </a:r>
          </a:p>
        </p:txBody>
      </p:sp>
      <p:cxnSp>
        <p:nvCxnSpPr>
          <p:cNvPr id="18" name="Straight Arrow Connector 17">
            <a:extLst>
              <a:ext uri="{FF2B5EF4-FFF2-40B4-BE49-F238E27FC236}">
                <a16:creationId xmlns:a16="http://schemas.microsoft.com/office/drawing/2014/main" id="{61378272-927D-46B3-A2F0-ED5EE92886ED}"/>
              </a:ext>
            </a:extLst>
          </p:cNvPr>
          <p:cNvCxnSpPr>
            <a:cxnSpLocks/>
          </p:cNvCxnSpPr>
          <p:nvPr/>
        </p:nvCxnSpPr>
        <p:spPr>
          <a:xfrm flipV="1">
            <a:off x="6823037" y="2417387"/>
            <a:ext cx="1760893" cy="1"/>
          </a:xfrm>
          <a:prstGeom prst="straightConnector1">
            <a:avLst/>
          </a:prstGeom>
          <a:ln w="28575">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26E3073-48F7-4DAC-982E-88DA11DBEDC4}"/>
              </a:ext>
            </a:extLst>
          </p:cNvPr>
          <p:cNvSpPr txBox="1"/>
          <p:nvPr/>
        </p:nvSpPr>
        <p:spPr>
          <a:xfrm>
            <a:off x="6721121" y="1863865"/>
            <a:ext cx="2126653" cy="523220"/>
          </a:xfrm>
          <a:prstGeom prst="rect">
            <a:avLst/>
          </a:prstGeom>
          <a:noFill/>
        </p:spPr>
        <p:txBody>
          <a:bodyPr wrap="square" rtlCol="0">
            <a:spAutoFit/>
          </a:bodyPr>
          <a:lstStyle/>
          <a:p>
            <a:r>
              <a:rPr lang="en-US" b="1"/>
              <a:t>Uses Cube to replicate data in Power BI</a:t>
            </a:r>
          </a:p>
        </p:txBody>
      </p:sp>
      <p:pic>
        <p:nvPicPr>
          <p:cNvPr id="21" name="Picture 2" descr="Image result for Power BI Logo">
            <a:extLst>
              <a:ext uri="{FF2B5EF4-FFF2-40B4-BE49-F238E27FC236}">
                <a16:creationId xmlns:a16="http://schemas.microsoft.com/office/drawing/2014/main" id="{30CD2AE4-79EC-446D-8DEA-72E577BA49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2584" y="1782091"/>
            <a:ext cx="1115437" cy="118882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CEF85A7C-A842-4BD4-8255-CC5BE1806991}"/>
              </a:ext>
            </a:extLst>
          </p:cNvPr>
          <p:cNvCxnSpPr>
            <a:cxnSpLocks/>
            <a:stCxn id="21" idx="2"/>
          </p:cNvCxnSpPr>
          <p:nvPr/>
        </p:nvCxnSpPr>
        <p:spPr>
          <a:xfrm flipH="1">
            <a:off x="8692965" y="2970911"/>
            <a:ext cx="867338" cy="916179"/>
          </a:xfrm>
          <a:prstGeom prst="straightConnector1">
            <a:avLst/>
          </a:prstGeom>
          <a:ln w="28575">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F8ED7A-2584-4382-9431-A2387D0552A5}"/>
              </a:ext>
            </a:extLst>
          </p:cNvPr>
          <p:cNvCxnSpPr>
            <a:cxnSpLocks/>
            <a:stCxn id="21" idx="2"/>
          </p:cNvCxnSpPr>
          <p:nvPr/>
        </p:nvCxnSpPr>
        <p:spPr>
          <a:xfrm>
            <a:off x="9560303" y="2970911"/>
            <a:ext cx="796299" cy="916179"/>
          </a:xfrm>
          <a:prstGeom prst="straightConnector1">
            <a:avLst/>
          </a:prstGeom>
          <a:ln w="28575">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See the source image">
            <a:extLst>
              <a:ext uri="{FF2B5EF4-FFF2-40B4-BE49-F238E27FC236}">
                <a16:creationId xmlns:a16="http://schemas.microsoft.com/office/drawing/2014/main" id="{1253E258-73B0-49CA-A6D1-BB0BD2869E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4803" y="3937577"/>
            <a:ext cx="1258253" cy="10060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See the source image">
            <a:extLst>
              <a:ext uri="{FF2B5EF4-FFF2-40B4-BE49-F238E27FC236}">
                <a16:creationId xmlns:a16="http://schemas.microsoft.com/office/drawing/2014/main" id="{1F8C3C5F-D559-4DA7-BC47-3F1C5B1849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7475" y="3937577"/>
            <a:ext cx="1258253" cy="100607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4FC672D-A845-49B0-8661-0D69174E29C8}"/>
              </a:ext>
            </a:extLst>
          </p:cNvPr>
          <p:cNvSpPr txBox="1"/>
          <p:nvPr/>
        </p:nvSpPr>
        <p:spPr>
          <a:xfrm>
            <a:off x="7703482" y="4732526"/>
            <a:ext cx="1760893" cy="523220"/>
          </a:xfrm>
          <a:prstGeom prst="rect">
            <a:avLst/>
          </a:prstGeom>
          <a:noFill/>
        </p:spPr>
        <p:txBody>
          <a:bodyPr wrap="square">
            <a:spAutoFit/>
          </a:bodyPr>
          <a:lstStyle/>
          <a:p>
            <a:r>
              <a:rPr lang="en-US" b="1"/>
              <a:t>DEV Environment      (Testing)</a:t>
            </a:r>
            <a:endParaRPr lang="en-US"/>
          </a:p>
        </p:txBody>
      </p:sp>
      <p:sp>
        <p:nvSpPr>
          <p:cNvPr id="32" name="TextBox 31">
            <a:extLst>
              <a:ext uri="{FF2B5EF4-FFF2-40B4-BE49-F238E27FC236}">
                <a16:creationId xmlns:a16="http://schemas.microsoft.com/office/drawing/2014/main" id="{E867F4CF-F707-4FC3-8354-F5E4ADA2F2EA}"/>
              </a:ext>
            </a:extLst>
          </p:cNvPr>
          <p:cNvSpPr txBox="1"/>
          <p:nvPr/>
        </p:nvSpPr>
        <p:spPr>
          <a:xfrm>
            <a:off x="9965970" y="4732526"/>
            <a:ext cx="1760893" cy="523220"/>
          </a:xfrm>
          <a:prstGeom prst="rect">
            <a:avLst/>
          </a:prstGeom>
          <a:noFill/>
        </p:spPr>
        <p:txBody>
          <a:bodyPr wrap="square">
            <a:spAutoFit/>
          </a:bodyPr>
          <a:lstStyle/>
          <a:p>
            <a:r>
              <a:rPr lang="en-US" b="1"/>
              <a:t>PROD Environment</a:t>
            </a:r>
            <a:endParaRPr lang="en-US"/>
          </a:p>
        </p:txBody>
      </p:sp>
      <p:sp>
        <p:nvSpPr>
          <p:cNvPr id="27" name="Oval 26">
            <a:extLst>
              <a:ext uri="{FF2B5EF4-FFF2-40B4-BE49-F238E27FC236}">
                <a16:creationId xmlns:a16="http://schemas.microsoft.com/office/drawing/2014/main" id="{9C65FE5B-FF54-4769-BCA8-BECB83BE7D66}"/>
              </a:ext>
            </a:extLst>
          </p:cNvPr>
          <p:cNvSpPr/>
          <p:nvPr/>
        </p:nvSpPr>
        <p:spPr>
          <a:xfrm>
            <a:off x="7072040" y="3638689"/>
            <a:ext cx="1187256" cy="886746"/>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50000"/>
                  </a:schemeClr>
                </a:solidFill>
              </a:rPr>
              <a:t>Internal Users</a:t>
            </a:r>
          </a:p>
        </p:txBody>
      </p:sp>
      <p:sp>
        <p:nvSpPr>
          <p:cNvPr id="34" name="Oval 33">
            <a:extLst>
              <a:ext uri="{FF2B5EF4-FFF2-40B4-BE49-F238E27FC236}">
                <a16:creationId xmlns:a16="http://schemas.microsoft.com/office/drawing/2014/main" id="{3D83E5A0-A829-4491-A0EB-261A540A1886}"/>
              </a:ext>
            </a:extLst>
          </p:cNvPr>
          <p:cNvSpPr/>
          <p:nvPr/>
        </p:nvSpPr>
        <p:spPr>
          <a:xfrm>
            <a:off x="10440289" y="3443717"/>
            <a:ext cx="1187256" cy="886746"/>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50000"/>
                  </a:schemeClr>
                </a:solidFill>
              </a:rPr>
              <a:t>Internal Users + Client</a:t>
            </a:r>
          </a:p>
        </p:txBody>
      </p:sp>
      <p:cxnSp>
        <p:nvCxnSpPr>
          <p:cNvPr id="23" name="Straight Arrow Connector 22">
            <a:extLst>
              <a:ext uri="{FF2B5EF4-FFF2-40B4-BE49-F238E27FC236}">
                <a16:creationId xmlns:a16="http://schemas.microsoft.com/office/drawing/2014/main" id="{DEB6027F-6D89-4F81-B6D8-9A67F979DD98}"/>
              </a:ext>
            </a:extLst>
          </p:cNvPr>
          <p:cNvCxnSpPr>
            <a:cxnSpLocks/>
          </p:cNvCxnSpPr>
          <p:nvPr/>
        </p:nvCxnSpPr>
        <p:spPr>
          <a:xfrm flipV="1">
            <a:off x="4724409" y="2376499"/>
            <a:ext cx="691985" cy="2"/>
          </a:xfrm>
          <a:prstGeom prst="straightConnector1">
            <a:avLst/>
          </a:prstGeom>
          <a:ln w="28575">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50 Top Projects of SQL on GitHub in 2018 | by IssueHunt | IssueHunt | Medium">
            <a:extLst>
              <a:ext uri="{FF2B5EF4-FFF2-40B4-BE49-F238E27FC236}">
                <a16:creationId xmlns:a16="http://schemas.microsoft.com/office/drawing/2014/main" id="{805AC313-517B-4FAF-B291-F31FA42E6A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4909" y="1383763"/>
            <a:ext cx="499017" cy="49901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0BF59DC-3E3D-4F90-A5D3-1E40F9ED5A0E}"/>
              </a:ext>
            </a:extLst>
          </p:cNvPr>
          <p:cNvSpPr txBox="1"/>
          <p:nvPr/>
        </p:nvSpPr>
        <p:spPr>
          <a:xfrm>
            <a:off x="5405494" y="3005189"/>
            <a:ext cx="1819416" cy="954107"/>
          </a:xfrm>
          <a:prstGeom prst="rect">
            <a:avLst/>
          </a:prstGeom>
          <a:noFill/>
        </p:spPr>
        <p:txBody>
          <a:bodyPr wrap="square" rtlCol="0">
            <a:spAutoFit/>
          </a:bodyPr>
          <a:lstStyle/>
          <a:p>
            <a:r>
              <a:rPr lang="en-US" b="1"/>
              <a:t>Data Integration &amp; Managing Relationships in VS tool</a:t>
            </a:r>
          </a:p>
        </p:txBody>
      </p:sp>
      <p:pic>
        <p:nvPicPr>
          <p:cNvPr id="3" name="Picture 4" descr="Visual Studio logo and symbol, meaning, history, PNG">
            <a:extLst>
              <a:ext uri="{FF2B5EF4-FFF2-40B4-BE49-F238E27FC236}">
                <a16:creationId xmlns:a16="http://schemas.microsoft.com/office/drawing/2014/main" id="{BD4D12E0-9C30-4B8C-9365-CA5A84C5AF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513" r="20239"/>
          <a:stretch/>
        </p:blipFill>
        <p:spPr bwMode="auto">
          <a:xfrm>
            <a:off x="5610842" y="1875491"/>
            <a:ext cx="756527" cy="809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0990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a:t>
            </a:fld>
            <a:endParaRPr lang="fr-FR"/>
          </a:p>
        </p:txBody>
      </p:sp>
      <p:sp>
        <p:nvSpPr>
          <p:cNvPr id="4" name="Title 3">
            <a:extLst>
              <a:ext uri="{FF2B5EF4-FFF2-40B4-BE49-F238E27FC236}">
                <a16:creationId xmlns:a16="http://schemas.microsoft.com/office/drawing/2014/main" id="{C66B6DFE-A436-4F64-AE34-B850205CAB37}"/>
              </a:ext>
            </a:extLst>
          </p:cNvPr>
          <p:cNvSpPr>
            <a:spLocks noGrp="1"/>
          </p:cNvSpPr>
          <p:nvPr>
            <p:ph type="title"/>
          </p:nvPr>
        </p:nvSpPr>
        <p:spPr>
          <a:xfrm>
            <a:off x="960792" y="390719"/>
            <a:ext cx="10270415" cy="865426"/>
          </a:xfrm>
        </p:spPr>
        <p:txBody>
          <a:bodyPr/>
          <a:lstStyle/>
          <a:p>
            <a:r>
              <a:rPr lang="fr-FR" sz="4000" b="1">
                <a:solidFill>
                  <a:schemeClr val="dk2"/>
                </a:solidFill>
              </a:rPr>
              <a:t>ELT Scenario</a:t>
            </a:r>
            <a:endParaRPr lang="en-US" sz="4000" b="1">
              <a:solidFill>
                <a:schemeClr val="dk2"/>
              </a:solidFill>
            </a:endParaRPr>
          </a:p>
        </p:txBody>
      </p:sp>
      <p:pic>
        <p:nvPicPr>
          <p:cNvPr id="5" name="Picture 5" descr="Diagram&#10;&#10;Description automatically generated">
            <a:extLst>
              <a:ext uri="{FF2B5EF4-FFF2-40B4-BE49-F238E27FC236}">
                <a16:creationId xmlns:a16="http://schemas.microsoft.com/office/drawing/2014/main" id="{51B55580-14F3-4E3E-BC3D-0F177F71A9C3}"/>
              </a:ext>
            </a:extLst>
          </p:cNvPr>
          <p:cNvPicPr>
            <a:picLocks noChangeAspect="1"/>
          </p:cNvPicPr>
          <p:nvPr/>
        </p:nvPicPr>
        <p:blipFill>
          <a:blip r:embed="rId3"/>
          <a:stretch>
            <a:fillRect/>
          </a:stretch>
        </p:blipFill>
        <p:spPr>
          <a:xfrm>
            <a:off x="2005446" y="997863"/>
            <a:ext cx="7245926" cy="5113387"/>
          </a:xfrm>
          <a:prstGeom prst="rect">
            <a:avLst/>
          </a:prstGeom>
        </p:spPr>
      </p:pic>
    </p:spTree>
    <p:extLst>
      <p:ext uri="{BB962C8B-B14F-4D97-AF65-F5344CB8AC3E}">
        <p14:creationId xmlns:p14="http://schemas.microsoft.com/office/powerpoint/2010/main" val="119528033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E6A0A6-0C1D-4BE2-BD16-1E28CD012E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60</a:t>
            </a:fld>
            <a:endParaRPr lang="fr-FR"/>
          </a:p>
        </p:txBody>
      </p:sp>
      <p:sp>
        <p:nvSpPr>
          <p:cNvPr id="5" name="Title 4">
            <a:extLst>
              <a:ext uri="{FF2B5EF4-FFF2-40B4-BE49-F238E27FC236}">
                <a16:creationId xmlns:a16="http://schemas.microsoft.com/office/drawing/2014/main" id="{991628CA-7370-4EB4-9F56-BD317BB3840F}"/>
              </a:ext>
            </a:extLst>
          </p:cNvPr>
          <p:cNvSpPr>
            <a:spLocks noGrp="1"/>
          </p:cNvSpPr>
          <p:nvPr>
            <p:ph type="title"/>
          </p:nvPr>
        </p:nvSpPr>
        <p:spPr/>
        <p:txBody>
          <a:bodyPr/>
          <a:lstStyle/>
          <a:p>
            <a:r>
              <a:rPr lang="en-US" sz="4000" b="1">
                <a:solidFill>
                  <a:schemeClr val="dk2"/>
                </a:solidFill>
              </a:rPr>
              <a:t>Power BI</a:t>
            </a:r>
            <a:br>
              <a:rPr lang="en-US" sz="4000" b="1">
                <a:solidFill>
                  <a:srgbClr val="FF0000"/>
                </a:solidFill>
              </a:rPr>
            </a:br>
            <a:endParaRPr lang="en-US" sz="4000" b="1">
              <a:solidFill>
                <a:schemeClr val="dk2"/>
              </a:solidFill>
            </a:endParaRPr>
          </a:p>
        </p:txBody>
      </p:sp>
      <p:sp>
        <p:nvSpPr>
          <p:cNvPr id="2" name="TextBox 1">
            <a:extLst>
              <a:ext uri="{FF2B5EF4-FFF2-40B4-BE49-F238E27FC236}">
                <a16:creationId xmlns:a16="http://schemas.microsoft.com/office/drawing/2014/main" id="{0F561262-AA18-4080-ACF7-DC5B02373EA8}"/>
              </a:ext>
            </a:extLst>
          </p:cNvPr>
          <p:cNvSpPr txBox="1"/>
          <p:nvPr/>
        </p:nvSpPr>
        <p:spPr>
          <a:xfrm>
            <a:off x="1108710" y="1389063"/>
            <a:ext cx="8698230" cy="1323439"/>
          </a:xfrm>
          <a:prstGeom prst="rect">
            <a:avLst/>
          </a:prstGeom>
          <a:noFill/>
        </p:spPr>
        <p:txBody>
          <a:bodyPr wrap="square" rtlCol="0">
            <a:spAutoFit/>
          </a:bodyPr>
          <a:lstStyle/>
          <a:p>
            <a:pPr algn="just"/>
            <a:r>
              <a:rPr lang="en-US" sz="2000"/>
              <a:t>After scheduling is done and performed successfully, data are updated in the data-warehouse. Power BI Report uses the ‘view’ in SQL Server Management Studio (</a:t>
            </a:r>
            <a:r>
              <a:rPr lang="en-US" sz="2000" b="1"/>
              <a:t>SSMS</a:t>
            </a:r>
            <a:r>
              <a:rPr lang="en-US" sz="2000"/>
              <a:t>) to be able create interactive dashboards for clients.</a:t>
            </a:r>
          </a:p>
        </p:txBody>
      </p:sp>
      <p:sp>
        <p:nvSpPr>
          <p:cNvPr id="6" name="TextBox 5">
            <a:extLst>
              <a:ext uri="{FF2B5EF4-FFF2-40B4-BE49-F238E27FC236}">
                <a16:creationId xmlns:a16="http://schemas.microsoft.com/office/drawing/2014/main" id="{1DC3FEC8-A19B-48F4-93A6-22134D67E5AC}"/>
              </a:ext>
            </a:extLst>
          </p:cNvPr>
          <p:cNvSpPr txBox="1"/>
          <p:nvPr/>
        </p:nvSpPr>
        <p:spPr>
          <a:xfrm>
            <a:off x="1108710" y="2822060"/>
            <a:ext cx="8698230" cy="1015663"/>
          </a:xfrm>
          <a:prstGeom prst="rect">
            <a:avLst/>
          </a:prstGeom>
          <a:noFill/>
        </p:spPr>
        <p:txBody>
          <a:bodyPr wrap="square" rtlCol="0">
            <a:spAutoFit/>
          </a:bodyPr>
          <a:lstStyle/>
          <a:p>
            <a:pPr algn="just"/>
            <a:r>
              <a:rPr lang="en-US" sz="2000"/>
              <a:t>Before validating a Power BI (PBI) Report, developers will publish the report into a workspace (</a:t>
            </a:r>
            <a:r>
              <a:rPr lang="en-US" sz="2000" b="1"/>
              <a:t>DEV</a:t>
            </a:r>
            <a:r>
              <a:rPr lang="en-US" sz="2000"/>
              <a:t> Environment) with a specific group of users for testing. </a:t>
            </a:r>
          </a:p>
        </p:txBody>
      </p:sp>
      <p:sp>
        <p:nvSpPr>
          <p:cNvPr id="7" name="TextBox 6">
            <a:extLst>
              <a:ext uri="{FF2B5EF4-FFF2-40B4-BE49-F238E27FC236}">
                <a16:creationId xmlns:a16="http://schemas.microsoft.com/office/drawing/2014/main" id="{F4C37E3C-92EF-46D0-A500-E939BE180765}"/>
              </a:ext>
            </a:extLst>
          </p:cNvPr>
          <p:cNvSpPr txBox="1"/>
          <p:nvPr/>
        </p:nvSpPr>
        <p:spPr>
          <a:xfrm>
            <a:off x="1108710" y="3947281"/>
            <a:ext cx="8698230" cy="1323439"/>
          </a:xfrm>
          <a:prstGeom prst="rect">
            <a:avLst/>
          </a:prstGeom>
          <a:noFill/>
        </p:spPr>
        <p:txBody>
          <a:bodyPr wrap="square" rtlCol="0">
            <a:spAutoFit/>
          </a:bodyPr>
          <a:lstStyle/>
          <a:p>
            <a:pPr algn="just"/>
            <a:r>
              <a:rPr lang="en-US" sz="2000"/>
              <a:t>After validation, the PBI Report is then published in the (</a:t>
            </a:r>
            <a:r>
              <a:rPr lang="en-US" sz="2000" b="1"/>
              <a:t>PROD</a:t>
            </a:r>
            <a:r>
              <a:rPr lang="en-US" sz="2000"/>
              <a:t>) Production environment where the client has access. Any modification (calculated measures, charts, etc..) that are further required from the client, are usually done via the tool namely Visual Studio (</a:t>
            </a:r>
            <a:r>
              <a:rPr lang="en-US" sz="2000" b="1"/>
              <a:t>VS</a:t>
            </a:r>
            <a:r>
              <a:rPr lang="en-US" sz="2000"/>
              <a:t>) and in the Power BI itself.</a:t>
            </a:r>
          </a:p>
        </p:txBody>
      </p:sp>
      <p:pic>
        <p:nvPicPr>
          <p:cNvPr id="1026" name="Picture 2" descr="Image result for Power BI Logo">
            <a:extLst>
              <a:ext uri="{FF2B5EF4-FFF2-40B4-BE49-F238E27FC236}">
                <a16:creationId xmlns:a16="http://schemas.microsoft.com/office/drawing/2014/main" id="{84704C4C-ACF9-422E-AE57-E9D10A636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2670" y="5074919"/>
            <a:ext cx="847865" cy="90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90636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1"/>
          <p:cNvSpPr txBox="1">
            <a:spLocks noGrp="1"/>
          </p:cNvSpPr>
          <p:nvPr>
            <p:ph type="title"/>
          </p:nvPr>
        </p:nvSpPr>
        <p:spPr>
          <a:xfrm>
            <a:off x="3673035" y="1224408"/>
            <a:ext cx="4223359" cy="881631"/>
          </a:xfrm>
          <a:prstGeom prst="rect">
            <a:avLst/>
          </a:prstGeom>
          <a:noFill/>
          <a:ln>
            <a:noFill/>
          </a:ln>
        </p:spPr>
        <p:txBody>
          <a:bodyPr spcFirstLastPara="1" wrap="square" lIns="91425" tIns="45700" rIns="91425" bIns="45700" anchor="t" anchorCtr="0">
            <a:noAutofit/>
          </a:bodyPr>
          <a:lstStyle/>
          <a:p>
            <a:pPr lvl="0"/>
            <a:r>
              <a:rPr lang="fr-FR" sz="6000" b="1" err="1"/>
              <a:t>Thank</a:t>
            </a:r>
            <a:r>
              <a:rPr lang="fr-FR" sz="6000" b="1"/>
              <a:t> You</a:t>
            </a:r>
            <a:br>
              <a:rPr lang="fr-FR" sz="6000" b="1"/>
            </a:br>
            <a:br>
              <a:rPr lang="fr-FR" sz="6000" b="1"/>
            </a:br>
            <a:br>
              <a:rPr lang="fr-FR" sz="6000"/>
            </a:br>
            <a:endParaRPr sz="6000"/>
          </a:p>
        </p:txBody>
      </p:sp>
      <p:sp>
        <p:nvSpPr>
          <p:cNvPr id="3" name="Google Shape;404;p1">
            <a:extLst>
              <a:ext uri="{FF2B5EF4-FFF2-40B4-BE49-F238E27FC236}">
                <a16:creationId xmlns:a16="http://schemas.microsoft.com/office/drawing/2014/main" id="{4A79A1C2-7DEC-4EFF-BFF5-9F4FAAF94020}"/>
              </a:ext>
            </a:extLst>
          </p:cNvPr>
          <p:cNvSpPr txBox="1">
            <a:spLocks/>
          </p:cNvSpPr>
          <p:nvPr/>
        </p:nvSpPr>
        <p:spPr>
          <a:xfrm>
            <a:off x="3455784" y="3584986"/>
            <a:ext cx="5124012" cy="88163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800"/>
              <a:buFont typeface="Quattrocento Sans"/>
              <a:buNone/>
              <a:defRPr sz="4800" b="0" i="0" u="none" strike="noStrike" cap="none">
                <a:solidFill>
                  <a:schemeClr val="lt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err="1"/>
              <a:t>Any</a:t>
            </a:r>
            <a:r>
              <a:rPr lang="fr-FR"/>
              <a:t> Questions?</a:t>
            </a:r>
          </a:p>
        </p:txBody>
      </p:sp>
    </p:spTree>
    <p:extLst>
      <p:ext uri="{BB962C8B-B14F-4D97-AF65-F5344CB8AC3E}">
        <p14:creationId xmlns:p14="http://schemas.microsoft.com/office/powerpoint/2010/main" val="20978397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7</a:t>
            </a:fld>
            <a:endParaRPr lang="fr-FR"/>
          </a:p>
        </p:txBody>
      </p:sp>
      <p:sp>
        <p:nvSpPr>
          <p:cNvPr id="4" name="Title 3">
            <a:extLst>
              <a:ext uri="{FF2B5EF4-FFF2-40B4-BE49-F238E27FC236}">
                <a16:creationId xmlns:a16="http://schemas.microsoft.com/office/drawing/2014/main" id="{C66B6DFE-A436-4F64-AE34-B850205CAB37}"/>
              </a:ext>
            </a:extLst>
          </p:cNvPr>
          <p:cNvSpPr>
            <a:spLocks noGrp="1"/>
          </p:cNvSpPr>
          <p:nvPr>
            <p:ph type="title"/>
          </p:nvPr>
        </p:nvSpPr>
        <p:spPr>
          <a:xfrm>
            <a:off x="960792" y="390719"/>
            <a:ext cx="10270415" cy="865426"/>
          </a:xfrm>
        </p:spPr>
        <p:txBody>
          <a:bodyPr/>
          <a:lstStyle/>
          <a:p>
            <a:r>
              <a:rPr lang="fr-FR" sz="4000" b="1" err="1">
                <a:solidFill>
                  <a:schemeClr val="dk2"/>
                </a:solidFill>
              </a:rPr>
              <a:t>Comparison</a:t>
            </a:r>
            <a:endParaRPr lang="fr-FR" sz="4000" b="1">
              <a:solidFill>
                <a:schemeClr val="dk2"/>
              </a:solidFill>
            </a:endParaRPr>
          </a:p>
        </p:txBody>
      </p:sp>
      <p:graphicFrame>
        <p:nvGraphicFramePr>
          <p:cNvPr id="3" name="Table 4">
            <a:extLst>
              <a:ext uri="{FF2B5EF4-FFF2-40B4-BE49-F238E27FC236}">
                <a16:creationId xmlns:a16="http://schemas.microsoft.com/office/drawing/2014/main" id="{E1950AF7-3BA2-4949-BB36-ED99D3A99764}"/>
              </a:ext>
            </a:extLst>
          </p:cNvPr>
          <p:cNvGraphicFramePr>
            <a:graphicFrameLocks noGrp="1"/>
          </p:cNvGraphicFramePr>
          <p:nvPr>
            <p:extLst>
              <p:ext uri="{D42A27DB-BD31-4B8C-83A1-F6EECF244321}">
                <p14:modId xmlns:p14="http://schemas.microsoft.com/office/powerpoint/2010/main" val="1191406424"/>
              </p:ext>
            </p:extLst>
          </p:nvPr>
        </p:nvGraphicFramePr>
        <p:xfrm>
          <a:off x="1189519" y="1408034"/>
          <a:ext cx="9701088" cy="3934528"/>
        </p:xfrm>
        <a:graphic>
          <a:graphicData uri="http://schemas.openxmlformats.org/drawingml/2006/table">
            <a:tbl>
              <a:tblPr firstRow="1" bandRow="1">
                <a:tableStyleId>{21E4AEA4-8DFA-4A89-87EB-49C32662AFE0}</a:tableStyleId>
              </a:tblPr>
              <a:tblGrid>
                <a:gridCol w="4850544">
                  <a:extLst>
                    <a:ext uri="{9D8B030D-6E8A-4147-A177-3AD203B41FA5}">
                      <a16:colId xmlns:a16="http://schemas.microsoft.com/office/drawing/2014/main" val="1044511297"/>
                    </a:ext>
                  </a:extLst>
                </a:gridCol>
                <a:gridCol w="4850544">
                  <a:extLst>
                    <a:ext uri="{9D8B030D-6E8A-4147-A177-3AD203B41FA5}">
                      <a16:colId xmlns:a16="http://schemas.microsoft.com/office/drawing/2014/main" val="1782029218"/>
                    </a:ext>
                  </a:extLst>
                </a:gridCol>
              </a:tblGrid>
              <a:tr h="820630">
                <a:tc>
                  <a:txBody>
                    <a:bodyPr/>
                    <a:lstStyle/>
                    <a:p>
                      <a:pPr algn="ctr"/>
                      <a:r>
                        <a:rPr lang="en-US" sz="3600"/>
                        <a:t>ETL</a:t>
                      </a:r>
                    </a:p>
                  </a:txBody>
                  <a:tcPr/>
                </a:tc>
                <a:tc>
                  <a:txBody>
                    <a:bodyPr/>
                    <a:lstStyle/>
                    <a:p>
                      <a:pPr algn="ctr"/>
                      <a:r>
                        <a:rPr lang="en-US" sz="3600"/>
                        <a:t>ELT</a:t>
                      </a:r>
                    </a:p>
                  </a:txBody>
                  <a:tcPr/>
                </a:tc>
                <a:extLst>
                  <a:ext uri="{0D108BD9-81ED-4DB2-BD59-A6C34878D82A}">
                    <a16:rowId xmlns:a16="http://schemas.microsoft.com/office/drawing/2014/main" val="3835019312"/>
                  </a:ext>
                </a:extLst>
              </a:tr>
              <a:tr h="820630">
                <a:tc>
                  <a:txBody>
                    <a:bodyPr/>
                    <a:lstStyle/>
                    <a:p>
                      <a:r>
                        <a:rPr lang="en-US"/>
                        <a:t>Generally deals with small amount of Data</a:t>
                      </a:r>
                      <a:endParaRPr lang="en-US" dirty="0"/>
                    </a:p>
                  </a:txBody>
                  <a:tcPr/>
                </a:tc>
                <a:tc>
                  <a:txBody>
                    <a:bodyPr/>
                    <a:lstStyle/>
                    <a:p>
                      <a:r>
                        <a:rPr lang="en-US"/>
                        <a:t>High amount of Data</a:t>
                      </a:r>
                    </a:p>
                  </a:txBody>
                  <a:tcPr/>
                </a:tc>
                <a:extLst>
                  <a:ext uri="{0D108BD9-81ED-4DB2-BD59-A6C34878D82A}">
                    <a16:rowId xmlns:a16="http://schemas.microsoft.com/office/drawing/2014/main" val="38421714"/>
                  </a:ext>
                </a:extLst>
              </a:tr>
              <a:tr h="1146634">
                <a:tc>
                  <a:txBody>
                    <a:bodyPr/>
                    <a:lstStyle/>
                    <a:p>
                      <a:r>
                        <a:rPr lang="en-US"/>
                        <a:t>Data Transformation is done within the staging area itself which is in the Azure Data Factory and then load into the Datawarehouse.</a:t>
                      </a:r>
                      <a:endParaRPr lang="en-US" dirty="0"/>
                    </a:p>
                  </a:txBody>
                  <a:tcPr/>
                </a:tc>
                <a:tc>
                  <a:txBody>
                    <a:bodyPr/>
                    <a:lstStyle/>
                    <a:p>
                      <a:r>
                        <a:rPr lang="en-US"/>
                        <a:t>Transformation of Data performed in the </a:t>
                      </a:r>
                      <a:r>
                        <a:rPr lang="en-US" err="1"/>
                        <a:t>datawarehouse</a:t>
                      </a:r>
                      <a:endParaRPr lang="en-US"/>
                    </a:p>
                  </a:txBody>
                  <a:tcPr/>
                </a:tc>
                <a:extLst>
                  <a:ext uri="{0D108BD9-81ED-4DB2-BD59-A6C34878D82A}">
                    <a16:rowId xmlns:a16="http://schemas.microsoft.com/office/drawing/2014/main" val="522273932"/>
                  </a:ext>
                </a:extLst>
              </a:tr>
              <a:tr h="1146634">
                <a:tc>
                  <a:txBody>
                    <a:bodyPr/>
                    <a:lstStyle/>
                    <a:p>
                      <a:r>
                        <a:rPr lang="en-US"/>
                        <a:t>Both fact and dimensions need to be available in staging area</a:t>
                      </a:r>
                    </a:p>
                  </a:txBody>
                  <a:tcPr/>
                </a:tc>
                <a:tc>
                  <a:txBody>
                    <a:bodyPr/>
                    <a:lstStyle/>
                    <a:p>
                      <a:r>
                        <a:rPr lang="en-US"/>
                        <a:t>All data will be available because Extract and load occur in a single action.</a:t>
                      </a:r>
                    </a:p>
                  </a:txBody>
                  <a:tcPr/>
                </a:tc>
                <a:extLst>
                  <a:ext uri="{0D108BD9-81ED-4DB2-BD59-A6C34878D82A}">
                    <a16:rowId xmlns:a16="http://schemas.microsoft.com/office/drawing/2014/main" val="1320131714"/>
                  </a:ext>
                </a:extLst>
              </a:tr>
            </a:tbl>
          </a:graphicData>
        </a:graphic>
      </p:graphicFrame>
    </p:spTree>
    <p:extLst>
      <p:ext uri="{BB962C8B-B14F-4D97-AF65-F5344CB8AC3E}">
        <p14:creationId xmlns:p14="http://schemas.microsoft.com/office/powerpoint/2010/main" val="26679164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8</a:t>
            </a:fld>
            <a:endParaRPr lang="fr-FR"/>
          </a:p>
        </p:txBody>
      </p:sp>
      <p:sp>
        <p:nvSpPr>
          <p:cNvPr id="3" name="Text Placeholder 2">
            <a:extLst>
              <a:ext uri="{FF2B5EF4-FFF2-40B4-BE49-F238E27FC236}">
                <a16:creationId xmlns:a16="http://schemas.microsoft.com/office/drawing/2014/main" id="{5457BA41-ED48-4081-BDE5-D034FF4D2DCE}"/>
              </a:ext>
            </a:extLst>
          </p:cNvPr>
          <p:cNvSpPr>
            <a:spLocks noGrp="1"/>
          </p:cNvSpPr>
          <p:nvPr>
            <p:ph type="body" idx="1"/>
          </p:nvPr>
        </p:nvSpPr>
        <p:spPr>
          <a:xfrm>
            <a:off x="960792" y="1163781"/>
            <a:ext cx="10270415" cy="4950579"/>
          </a:xfrm>
        </p:spPr>
        <p:txBody>
          <a:bodyPr/>
          <a:lstStyle/>
          <a:p>
            <a:pPr marL="228600" indent="0">
              <a:lnSpc>
                <a:spcPct val="150000"/>
              </a:lnSpc>
            </a:pPr>
            <a:r>
              <a:rPr lang="en-US" b="1"/>
              <a:t>Pipelines: </a:t>
            </a:r>
          </a:p>
          <a:p>
            <a:pPr marL="228600" indent="0">
              <a:lnSpc>
                <a:spcPct val="150000"/>
              </a:lnSpc>
            </a:pPr>
            <a:r>
              <a:rPr lang="en-US" sz="1800"/>
              <a:t>A pipeline is a logical grouping of activities that ingests data from an Azure blob to perform a task.</a:t>
            </a:r>
          </a:p>
          <a:p>
            <a:pPr marL="228600" indent="0">
              <a:lnSpc>
                <a:spcPct val="150000"/>
              </a:lnSpc>
            </a:pPr>
            <a:r>
              <a:rPr lang="en-US" b="1"/>
              <a:t>Datasets:</a:t>
            </a:r>
          </a:p>
          <a:p>
            <a:pPr marL="228600" indent="0">
              <a:lnSpc>
                <a:spcPct val="150000"/>
              </a:lnSpc>
            </a:pPr>
            <a:r>
              <a:rPr lang="en-GB" sz="1800"/>
              <a:t>Datasets</a:t>
            </a:r>
            <a:r>
              <a:rPr lang="fr-FR" sz="1800"/>
              <a:t> </a:t>
            </a:r>
            <a:r>
              <a:rPr lang="en-GB" sz="1800"/>
              <a:t>represent</a:t>
            </a:r>
            <a:r>
              <a:rPr lang="fr-FR" sz="1800"/>
              <a:t> data structures </a:t>
            </a:r>
            <a:r>
              <a:rPr lang="en-GB" sz="1800"/>
              <a:t>within</a:t>
            </a:r>
            <a:r>
              <a:rPr lang="fr-FR" sz="1800"/>
              <a:t> the data stores, </a:t>
            </a:r>
            <a:r>
              <a:rPr lang="en-GB" sz="1800"/>
              <a:t>which</a:t>
            </a:r>
            <a:r>
              <a:rPr lang="fr-FR" sz="1800"/>
              <a:t> </a:t>
            </a:r>
            <a:r>
              <a:rPr lang="en-GB" sz="1800"/>
              <a:t>simply</a:t>
            </a:r>
            <a:r>
              <a:rPr lang="fr-FR" sz="1800"/>
              <a:t> point to or </a:t>
            </a:r>
            <a:r>
              <a:rPr lang="en-GB" sz="1800"/>
              <a:t>reference</a:t>
            </a:r>
            <a:r>
              <a:rPr lang="fr-FR" sz="1800"/>
              <a:t> the data </a:t>
            </a:r>
            <a:r>
              <a:rPr lang="en-GB" sz="1800"/>
              <a:t>you</a:t>
            </a:r>
            <a:r>
              <a:rPr lang="fr-FR" sz="1800"/>
              <a:t> </a:t>
            </a:r>
            <a:r>
              <a:rPr lang="en-GB" sz="1800"/>
              <a:t>want</a:t>
            </a:r>
            <a:r>
              <a:rPr lang="fr-FR" sz="1800"/>
              <a:t> to use in </a:t>
            </a:r>
            <a:r>
              <a:rPr lang="en-GB" sz="1800"/>
              <a:t>your</a:t>
            </a:r>
            <a:r>
              <a:rPr lang="fr-FR" sz="1800"/>
              <a:t> </a:t>
            </a:r>
            <a:r>
              <a:rPr lang="en-GB" sz="1800"/>
              <a:t>activities</a:t>
            </a:r>
            <a:r>
              <a:rPr lang="fr-FR" sz="1800"/>
              <a:t> as inputs or outputs.</a:t>
            </a:r>
          </a:p>
          <a:p>
            <a:pPr marL="228600" indent="0">
              <a:lnSpc>
                <a:spcPct val="150000"/>
              </a:lnSpc>
            </a:pPr>
            <a:r>
              <a:rPr lang="en-US" b="1"/>
              <a:t>Mapping Data Flow:</a:t>
            </a:r>
          </a:p>
          <a:p>
            <a:pPr marL="228600" indent="0">
              <a:lnSpc>
                <a:spcPct val="150000"/>
              </a:lnSpc>
            </a:pPr>
            <a:r>
              <a:rPr lang="en-US" sz="1800"/>
              <a:t>A visually designed data transformation logic, requires no coding skills that are executed on a completely managed Spark cluster</a:t>
            </a:r>
          </a:p>
        </p:txBody>
      </p:sp>
      <p:sp>
        <p:nvSpPr>
          <p:cNvPr id="4" name="Title 3">
            <a:extLst>
              <a:ext uri="{FF2B5EF4-FFF2-40B4-BE49-F238E27FC236}">
                <a16:creationId xmlns:a16="http://schemas.microsoft.com/office/drawing/2014/main" id="{C66B6DFE-A436-4F64-AE34-B850205CAB37}"/>
              </a:ext>
            </a:extLst>
          </p:cNvPr>
          <p:cNvSpPr>
            <a:spLocks noGrp="1"/>
          </p:cNvSpPr>
          <p:nvPr>
            <p:ph type="title"/>
          </p:nvPr>
        </p:nvSpPr>
        <p:spPr>
          <a:xfrm>
            <a:off x="960792" y="390719"/>
            <a:ext cx="10270415" cy="865426"/>
          </a:xfrm>
        </p:spPr>
        <p:txBody>
          <a:bodyPr/>
          <a:lstStyle/>
          <a:p>
            <a:r>
              <a:rPr lang="fr-FR" sz="4000" b="1">
                <a:solidFill>
                  <a:schemeClr val="dk2"/>
                </a:solidFill>
              </a:rPr>
              <a:t>Azure Data Factory – Main Components</a:t>
            </a:r>
            <a:endParaRPr lang="en-US" sz="4000" b="1">
              <a:solidFill>
                <a:schemeClr val="dk2"/>
              </a:solidFill>
            </a:endParaRPr>
          </a:p>
        </p:txBody>
      </p:sp>
    </p:spTree>
    <p:extLst>
      <p:ext uri="{BB962C8B-B14F-4D97-AF65-F5344CB8AC3E}">
        <p14:creationId xmlns:p14="http://schemas.microsoft.com/office/powerpoint/2010/main" val="19060617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7DFE9-E7F1-45D9-ADE1-B34C95B1F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9</a:t>
            </a:fld>
            <a:endParaRPr lang="fr-FR"/>
          </a:p>
        </p:txBody>
      </p:sp>
      <p:sp>
        <p:nvSpPr>
          <p:cNvPr id="3" name="Text Placeholder 2">
            <a:extLst>
              <a:ext uri="{FF2B5EF4-FFF2-40B4-BE49-F238E27FC236}">
                <a16:creationId xmlns:a16="http://schemas.microsoft.com/office/drawing/2014/main" id="{5457BA41-ED48-4081-BDE5-D034FF4D2DCE}"/>
              </a:ext>
            </a:extLst>
          </p:cNvPr>
          <p:cNvSpPr>
            <a:spLocks noGrp="1"/>
          </p:cNvSpPr>
          <p:nvPr>
            <p:ph type="body" idx="1"/>
          </p:nvPr>
        </p:nvSpPr>
        <p:spPr>
          <a:xfrm>
            <a:off x="5445303" y="1027417"/>
            <a:ext cx="5785904" cy="3801437"/>
          </a:xfrm>
        </p:spPr>
        <p:txBody>
          <a:bodyPr/>
          <a:lstStyle/>
          <a:p>
            <a:pPr marL="228600" indent="0">
              <a:lnSpc>
                <a:spcPct val="150000"/>
              </a:lnSpc>
            </a:pPr>
            <a:r>
              <a:rPr lang="en-US" sz="2400"/>
              <a:t>Azure Storage Account </a:t>
            </a:r>
          </a:p>
          <a:p>
            <a:pPr marL="228600" indent="0">
              <a:lnSpc>
                <a:spcPct val="150000"/>
              </a:lnSpc>
            </a:pPr>
            <a:r>
              <a:rPr lang="en-US" sz="1800" dirty="0"/>
              <a:t>Contains different types of storage like Containers, File shares, Queues and Tables.</a:t>
            </a:r>
          </a:p>
          <a:p>
            <a:pPr marL="228600" indent="0">
              <a:lnSpc>
                <a:spcPct val="150000"/>
              </a:lnSpc>
            </a:pPr>
            <a:r>
              <a:rPr lang="en-US" sz="1800"/>
              <a:t>Microsoft Azure allows developers to store the data in the cloud. </a:t>
            </a:r>
          </a:p>
        </p:txBody>
      </p:sp>
      <p:sp>
        <p:nvSpPr>
          <p:cNvPr id="4" name="Title 3">
            <a:extLst>
              <a:ext uri="{FF2B5EF4-FFF2-40B4-BE49-F238E27FC236}">
                <a16:creationId xmlns:a16="http://schemas.microsoft.com/office/drawing/2014/main" id="{C66B6DFE-A436-4F64-AE34-B850205CAB37}"/>
              </a:ext>
            </a:extLst>
          </p:cNvPr>
          <p:cNvSpPr>
            <a:spLocks noGrp="1"/>
          </p:cNvSpPr>
          <p:nvPr>
            <p:ph type="title"/>
          </p:nvPr>
        </p:nvSpPr>
        <p:spPr>
          <a:xfrm>
            <a:off x="960792" y="390719"/>
            <a:ext cx="10270415" cy="865426"/>
          </a:xfrm>
        </p:spPr>
        <p:txBody>
          <a:bodyPr/>
          <a:lstStyle/>
          <a:p>
            <a:r>
              <a:rPr lang="fr-FR" sz="4000" b="1">
                <a:solidFill>
                  <a:schemeClr val="dk2"/>
                </a:solidFill>
              </a:rPr>
              <a:t>Introduction - Azure Storage Account</a:t>
            </a:r>
            <a:endParaRPr lang="en-US" sz="4000" b="1">
              <a:solidFill>
                <a:schemeClr val="dk2"/>
              </a:solidFill>
            </a:endParaRPr>
          </a:p>
        </p:txBody>
      </p:sp>
      <p:pic>
        <p:nvPicPr>
          <p:cNvPr id="6" name="Picture 5">
            <a:extLst>
              <a:ext uri="{FF2B5EF4-FFF2-40B4-BE49-F238E27FC236}">
                <a16:creationId xmlns:a16="http://schemas.microsoft.com/office/drawing/2014/main" id="{FF8B19D6-DD0D-4896-AAA2-DF2D615C1A05}"/>
              </a:ext>
            </a:extLst>
          </p:cNvPr>
          <p:cNvPicPr>
            <a:picLocks noChangeAspect="1"/>
          </p:cNvPicPr>
          <p:nvPr/>
        </p:nvPicPr>
        <p:blipFill>
          <a:blip r:embed="rId3"/>
          <a:stretch>
            <a:fillRect/>
          </a:stretch>
        </p:blipFill>
        <p:spPr>
          <a:xfrm>
            <a:off x="1674689" y="1027417"/>
            <a:ext cx="2373322" cy="5043307"/>
          </a:xfrm>
          <a:prstGeom prst="rect">
            <a:avLst/>
          </a:prstGeom>
        </p:spPr>
      </p:pic>
      <p:sp>
        <p:nvSpPr>
          <p:cNvPr id="7" name="Rectangle 6">
            <a:extLst>
              <a:ext uri="{FF2B5EF4-FFF2-40B4-BE49-F238E27FC236}">
                <a16:creationId xmlns:a16="http://schemas.microsoft.com/office/drawing/2014/main" id="{6037C6EB-D063-4FEB-B84E-14C07ACBD670}"/>
              </a:ext>
            </a:extLst>
          </p:cNvPr>
          <p:cNvSpPr/>
          <p:nvPr/>
        </p:nvSpPr>
        <p:spPr>
          <a:xfrm>
            <a:off x="1602771" y="4578439"/>
            <a:ext cx="986318" cy="2504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onnector: Elbow 7">
            <a:extLst>
              <a:ext uri="{FF2B5EF4-FFF2-40B4-BE49-F238E27FC236}">
                <a16:creationId xmlns:a16="http://schemas.microsoft.com/office/drawing/2014/main" id="{87F51180-56C4-4FC1-887E-6D2A3F805D90}"/>
              </a:ext>
            </a:extLst>
          </p:cNvPr>
          <p:cNvCxnSpPr>
            <a:cxnSpLocks/>
          </p:cNvCxnSpPr>
          <p:nvPr/>
        </p:nvCxnSpPr>
        <p:spPr>
          <a:xfrm flipV="1">
            <a:off x="2589089" y="2917861"/>
            <a:ext cx="3071972" cy="1787704"/>
          </a:xfrm>
          <a:prstGeom prst="bentConnector3">
            <a:avLst>
              <a:gd name="adj1" fmla="val 6638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51174"/>
      </p:ext>
    </p:extLst>
  </p:cSld>
  <p:clrMapOvr>
    <a:masterClrMapping/>
  </p:clrMapOvr>
  <p:transition>
    <p:fade/>
  </p:transition>
</p:sld>
</file>

<file path=ppt/theme/theme1.xml><?xml version="1.0" encoding="utf-8"?>
<a:theme xmlns:a="http://schemas.openxmlformats.org/drawingml/2006/main" name="Avanade Images">
  <a:themeElements>
    <a:clrScheme name="Avanade FY17">
      <a:dk1>
        <a:srgbClr val="595959"/>
      </a:dk1>
      <a:lt1>
        <a:srgbClr val="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onfidential">
  <a:themeElements>
    <a:clrScheme name="Avanade_Glow">
      <a:dk1>
        <a:srgbClr val="595959"/>
      </a:dk1>
      <a:lt1>
        <a:srgbClr val="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DA9F05D9B553349878D4C1217F52B0D" ma:contentTypeVersion="8" ma:contentTypeDescription="Create a new document." ma:contentTypeScope="" ma:versionID="3417a1c83b60b1227499f3c7dbe1e71e">
  <xsd:schema xmlns:xsd="http://www.w3.org/2001/XMLSchema" xmlns:xs="http://www.w3.org/2001/XMLSchema" xmlns:p="http://schemas.microsoft.com/office/2006/metadata/properties" xmlns:ns2="d11a5b08-3f9c-40aa-8989-1a2fbce24207" xmlns:ns3="6d19d7d0-f5c6-4609-bb3b-6a5c69126ccf" targetNamespace="http://schemas.microsoft.com/office/2006/metadata/properties" ma:root="true" ma:fieldsID="48945f3811b2b58b67bc1a9214d8161b" ns2:_="" ns3:_="">
    <xsd:import namespace="d11a5b08-3f9c-40aa-8989-1a2fbce24207"/>
    <xsd:import namespace="6d19d7d0-f5c6-4609-bb3b-6a5c69126cc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1a5b08-3f9c-40aa-8989-1a2fbce242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19d7d0-f5c6-4609-bb3b-6a5c69126ccf"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3067EF-F817-4773-9CFA-CA147641F8D7}">
  <ds:schemaRefs>
    <ds:schemaRef ds:uri="http://schemas.microsoft.com/sharepoint/v3/contenttype/forms"/>
  </ds:schemaRefs>
</ds:datastoreItem>
</file>

<file path=customXml/itemProps2.xml><?xml version="1.0" encoding="utf-8"?>
<ds:datastoreItem xmlns:ds="http://schemas.openxmlformats.org/officeDocument/2006/customXml" ds:itemID="{57340D10-9A0A-4C30-95AA-21B368829007}"/>
</file>

<file path=customXml/itemProps3.xml><?xml version="1.0" encoding="utf-8"?>
<ds:datastoreItem xmlns:ds="http://schemas.openxmlformats.org/officeDocument/2006/customXml" ds:itemID="{539BE2A8-AD66-46BA-B290-D80DD31C066A}">
  <ds:schemaRefs>
    <ds:schemaRef ds:uri="d11a5b08-3f9c-40aa-8989-1a2fbce2420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2049</Words>
  <Application>Microsoft Office PowerPoint</Application>
  <PresentationFormat>Widescreen</PresentationFormat>
  <Paragraphs>326</Paragraphs>
  <Slides>61</Slides>
  <Notes>47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61</vt:i4>
      </vt:variant>
    </vt:vector>
  </HeadingPairs>
  <TitlesOfParts>
    <vt:vector size="69" baseType="lpstr">
      <vt:lpstr>Quattrocento Sans</vt:lpstr>
      <vt:lpstr>Aldhabi</vt:lpstr>
      <vt:lpstr>Calibri</vt:lpstr>
      <vt:lpstr>Arial</vt:lpstr>
      <vt:lpstr>Noto Sans Symbols</vt:lpstr>
      <vt:lpstr>Segoe UI</vt:lpstr>
      <vt:lpstr>Avanade Images</vt:lpstr>
      <vt:lpstr>1_Confidential</vt:lpstr>
      <vt:lpstr>Using Data Flows in Azure Data Factory      </vt:lpstr>
      <vt:lpstr>Agenda</vt:lpstr>
      <vt:lpstr>Introduction – Azure Data Factory</vt:lpstr>
      <vt:lpstr>Data Manipulation and Analysis Overview</vt:lpstr>
      <vt:lpstr>ETL Scenario</vt:lpstr>
      <vt:lpstr>ELT Scenario</vt:lpstr>
      <vt:lpstr>Comparison</vt:lpstr>
      <vt:lpstr>Azure Data Factory – Main Components</vt:lpstr>
      <vt:lpstr>Introduction - Azure Storage Account</vt:lpstr>
      <vt:lpstr>Azure Storage Account</vt:lpstr>
      <vt:lpstr>Azure Storage Account Features</vt:lpstr>
      <vt:lpstr>Data Ingestion – Granularity in Data Flow</vt:lpstr>
      <vt:lpstr>Azure Data Factory </vt:lpstr>
      <vt:lpstr>Steps in ADF</vt:lpstr>
      <vt:lpstr>Upload Events.csv file in Blob</vt:lpstr>
      <vt:lpstr>Steps in ADF</vt:lpstr>
      <vt:lpstr>Create Branch</vt:lpstr>
      <vt:lpstr>Steps in ADF</vt:lpstr>
      <vt:lpstr>Creation of Input Dataset </vt:lpstr>
      <vt:lpstr>Creation of Input Dataset </vt:lpstr>
      <vt:lpstr>Creation of Output Dataset </vt:lpstr>
      <vt:lpstr>Steps in ADF</vt:lpstr>
      <vt:lpstr>Creation of Data Flow</vt:lpstr>
      <vt:lpstr>Creation of Data Flow – Data Flow Debug</vt:lpstr>
      <vt:lpstr>Creation of Data Flow – Transformation Logics</vt:lpstr>
      <vt:lpstr>Creation of Data Flow – Transformation Logics</vt:lpstr>
      <vt:lpstr>Creation of Data Flow – Transformation Logics</vt:lpstr>
      <vt:lpstr>Creation of Data Flow – Transformation Logics</vt:lpstr>
      <vt:lpstr>Creation of Data Flow – Transformation Logics</vt:lpstr>
      <vt:lpstr>Creation of Data Flow – Transformation Logics</vt:lpstr>
      <vt:lpstr>Creation of Data Flow – Transformation Logics</vt:lpstr>
      <vt:lpstr>Creation of Data Flow – Transformation Logics</vt:lpstr>
      <vt:lpstr>Creation of Data Flow – Transformation Logics</vt:lpstr>
      <vt:lpstr>Creation of Data Flow – Transformation Logics</vt:lpstr>
      <vt:lpstr>Creation of Data Flow – Transformation Logics</vt:lpstr>
      <vt:lpstr>Creation of Data Flow – Transformation Logics</vt:lpstr>
      <vt:lpstr>Creation of Data Flow – Transformation Logics</vt:lpstr>
      <vt:lpstr>Creation of Data Flow – Transformation Logics</vt:lpstr>
      <vt:lpstr>Creation of Data Flow – Transformation Logics</vt:lpstr>
      <vt:lpstr>Data Transformation – Data Flow</vt:lpstr>
      <vt:lpstr>Steps in ADF</vt:lpstr>
      <vt:lpstr>Creation of Pipelines</vt:lpstr>
      <vt:lpstr>Creation of Pipelines – Get Metadata</vt:lpstr>
      <vt:lpstr>Creation of Pipelines – Add Filter</vt:lpstr>
      <vt:lpstr>Creation of Pipelines – Add ForEach</vt:lpstr>
      <vt:lpstr>Creation of Pipelines – Add ForEach Activities</vt:lpstr>
      <vt:lpstr>Creation of Pipelines</vt:lpstr>
      <vt:lpstr>Technical Controls – At Column Level</vt:lpstr>
      <vt:lpstr>Technical Controls – At Row Level </vt:lpstr>
      <vt:lpstr>Steps in ADF</vt:lpstr>
      <vt:lpstr>Deployment</vt:lpstr>
      <vt:lpstr>Release</vt:lpstr>
      <vt:lpstr>Steps in ADF</vt:lpstr>
      <vt:lpstr>Scheduling </vt:lpstr>
      <vt:lpstr>Scheduling </vt:lpstr>
      <vt:lpstr>Scheduling </vt:lpstr>
      <vt:lpstr>Scheduling </vt:lpstr>
      <vt:lpstr>Reporting In Power BI</vt:lpstr>
      <vt:lpstr>Power BI &amp; Azure </vt:lpstr>
      <vt:lpstr>Power BI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xxxx -  Git Branching</dc:title>
  <dc:creator>Margriet Platteau</dc:creator>
  <cp:lastModifiedBy>Seewochurn, Preety M.</cp:lastModifiedBy>
  <cp:revision>1</cp:revision>
  <dcterms:modified xsi:type="dcterms:W3CDTF">2022-03-10T12:46:27Z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0x0101008DA9F05D9B553349878D4C1217F52B0D</vt:lpwstr>
  </property>
  <property fmtid="{D5CDD505-2E9C-101B-9397-08002B2CF9AE}" pid="3" name="MSIP_Label_236020b0-6d69-48c1-9bb5-c586c1062b70_Enabled">
    <vt:lpwstr>True</vt:lpwstr>
  </property>
  <property fmtid="{D5CDD505-2E9C-101B-9397-08002B2CF9AE}" pid="4" name="MSIP_Label_236020b0-6d69-48c1-9bb5-c586c1062b70_SiteId">
    <vt:lpwstr>cf36141c-ddd7-45a7-b073-111f66d0b30c</vt:lpwstr>
  </property>
  <property fmtid="{D5CDD505-2E9C-101B-9397-08002B2CF9AE}" pid="5" name="MSIP_Label_236020b0-6d69-48c1-9bb5-c586c1062b70_Owner">
    <vt:lpwstr>andy.diericks@avanade.com</vt:lpwstr>
  </property>
  <property fmtid="{D5CDD505-2E9C-101B-9397-08002B2CF9AE}" pid="6" name="MSIP_Label_236020b0-6d69-48c1-9bb5-c586c1062b70_SetDate">
    <vt:lpwstr>2019-02-23T08:00:16.5093630Z</vt:lpwstr>
  </property>
  <property fmtid="{D5CDD505-2E9C-101B-9397-08002B2CF9AE}" pid="7" name="MSIP_Label_236020b0-6d69-48c1-9bb5-c586c1062b70_Name">
    <vt:lpwstr>Confidential</vt:lpwstr>
  </property>
  <property fmtid="{D5CDD505-2E9C-101B-9397-08002B2CF9AE}" pid="8" name="MSIP_Label_236020b0-6d69-48c1-9bb5-c586c1062b70_Application">
    <vt:lpwstr>Microsoft Azure Information Protection</vt:lpwstr>
  </property>
  <property fmtid="{D5CDD505-2E9C-101B-9397-08002B2CF9AE}" pid="9" name="MSIP_Label_236020b0-6d69-48c1-9bb5-c586c1062b70_Extended_MSFT_Method">
    <vt:lpwstr>Automatic</vt:lpwstr>
  </property>
  <property fmtid="{D5CDD505-2E9C-101B-9397-08002B2CF9AE}" pid="10" name="MSIP_Label_5fae8262-b78e-4366-8929-a5d6aac95320_Enabled">
    <vt:lpwstr>True</vt:lpwstr>
  </property>
  <property fmtid="{D5CDD505-2E9C-101B-9397-08002B2CF9AE}" pid="11" name="MSIP_Label_5fae8262-b78e-4366-8929-a5d6aac95320_SiteId">
    <vt:lpwstr>cf36141c-ddd7-45a7-b073-111f66d0b30c</vt:lpwstr>
  </property>
  <property fmtid="{D5CDD505-2E9C-101B-9397-08002B2CF9AE}" pid="12" name="MSIP_Label_5fae8262-b78e-4366-8929-a5d6aac95320_SetDate">
    <vt:lpwstr>2019-02-23T08:00:16.5093630Z</vt:lpwstr>
  </property>
  <property fmtid="{D5CDD505-2E9C-101B-9397-08002B2CF9AE}" pid="13" name="MSIP_Label_5fae8262-b78e-4366-8929-a5d6aac95320_Name">
    <vt:lpwstr>Recipients Have Full Control</vt:lpwstr>
  </property>
  <property fmtid="{D5CDD505-2E9C-101B-9397-08002B2CF9AE}" pid="14" name="MSIP_Label_5fae8262-b78e-4366-8929-a5d6aac95320_Extended_MSFT_Method">
    <vt:lpwstr>Automatic</vt:lpwstr>
  </property>
  <property fmtid="{D5CDD505-2E9C-101B-9397-08002B2CF9AE}" pid="15" name="AuthorIds_UIVersion_1536">
    <vt:lpwstr>12</vt:lpwstr>
  </property>
  <property fmtid="{D5CDD505-2E9C-101B-9397-08002B2CF9AE}" pid="16" name="AuthorIds_UIVersion_4608">
    <vt:lpwstr>22</vt:lpwstr>
  </property>
  <property fmtid="{D5CDD505-2E9C-101B-9397-08002B2CF9AE}" pid="17" name="AuthorIds_UIVersion_10752">
    <vt:lpwstr>18</vt:lpwstr>
  </property>
</Properties>
</file>